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72" r:id="rId4"/>
    <p:sldId id="259" r:id="rId5"/>
    <p:sldId id="268" r:id="rId6"/>
    <p:sldId id="262" r:id="rId7"/>
    <p:sldId id="263" r:id="rId8"/>
    <p:sldId id="269" r:id="rId9"/>
    <p:sldId id="264" r:id="rId10"/>
    <p:sldId id="265" r:id="rId11"/>
    <p:sldId id="266" r:id="rId12"/>
    <p:sldId id="261" r:id="rId13"/>
    <p:sldId id="273" r:id="rId14"/>
    <p:sldId id="258" r:id="rId15"/>
    <p:sldId id="26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763" autoAdjust="0"/>
  </p:normalViewPr>
  <p:slideViewPr>
    <p:cSldViewPr snapToGrid="0">
      <p:cViewPr>
        <p:scale>
          <a:sx n="89" d="100"/>
          <a:sy n="89" d="100"/>
        </p:scale>
        <p:origin x="183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B82A-3BEA-4E87-9E6B-FBAF0EA41E6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03356-3DDF-4EF2-91A9-A525CBA7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FF v 1.approx.</a:t>
            </a:r>
            <a:r>
              <a:rPr lang="sk-SK" baseline="0" dirty="0" smtClean="0"/>
              <a:t> Konštantné,     </a:t>
            </a:r>
            <a:r>
              <a:rPr lang="sk-SK" baseline="0" dirty="0" err="1" smtClean="0"/>
              <a:t>j_SC</a:t>
            </a:r>
            <a:r>
              <a:rPr lang="sk-SK" baseline="0" dirty="0" smtClean="0"/>
              <a:t> rastie lineárne s intenzitou dopad. Žiarenia, V_OC rastie logaritmicky,  výsledná účinnosť – rastie logaritmicky od intenzity ž.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03356-3DDF-4EF2-91A9-A525CBA7E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1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95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6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4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47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1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49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417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98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41D9-6977-4B70-96C3-4867D5377124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E0FA-E4DB-42E6-B7D6-BEACE62F5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8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KyW025JCQ" TargetMode="External"/><Relationship Id="rId2" Type="http://schemas.openxmlformats.org/officeDocument/2006/relationships/hyperlink" Target="https://www.youtube.com/watch?v=dz4YMFbVby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instructables.com/Make-A-Solar-Cell-TiO2Raspberry-based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333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Juicy Solar Cell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24548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Tom</a:t>
            </a:r>
            <a:r>
              <a:rPr lang="sk-SK" dirty="0" smtClean="0"/>
              <a:t>áš Roch</a:t>
            </a:r>
          </a:p>
          <a:p>
            <a:pPr algn="l"/>
            <a:r>
              <a:rPr lang="sk-SK" dirty="0" smtClean="0"/>
              <a:t>Faculty of Mathematics Physics and Informatics</a:t>
            </a:r>
          </a:p>
          <a:p>
            <a:pPr algn="l"/>
            <a:r>
              <a:rPr lang="sk-SK" dirty="0" smtClean="0"/>
              <a:t>Comenius University in Bratislava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125" y="6249943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IYPT </a:t>
            </a:r>
            <a:r>
              <a:rPr lang="en-US" dirty="0" smtClean="0"/>
              <a:t>2023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4418617" y="2677797"/>
            <a:ext cx="4405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9. </a:t>
            </a:r>
            <a:r>
              <a:rPr lang="sk-SK" sz="3200" b="1" dirty="0" smtClean="0">
                <a:solidFill>
                  <a:schemeClr val="bg1">
                    <a:lumMod val="65000"/>
                  </a:schemeClr>
                </a:solidFill>
              </a:rPr>
              <a:t>Solárny článok z džúsu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575" y="1141928"/>
            <a:ext cx="5228312" cy="37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83071" y="61174"/>
            <a:ext cx="6865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/>
              <a:t>Elektrochemický </a:t>
            </a:r>
            <a:r>
              <a:rPr lang="sk-SK" sz="2400" b="1" u="sng" dirty="0" smtClean="0"/>
              <a:t>farbivom aktivovaný solárny článok</a:t>
            </a:r>
          </a:p>
          <a:p>
            <a:r>
              <a:rPr lang="sk-SK" sz="2400" b="1" u="sng" dirty="0" err="1" smtClean="0"/>
              <a:t>Dye</a:t>
            </a:r>
            <a:r>
              <a:rPr lang="sk-SK" sz="2400" b="1" u="sng" dirty="0" err="1"/>
              <a:t>-</a:t>
            </a:r>
            <a:r>
              <a:rPr lang="sk-SK" sz="2400" b="1" u="sng" dirty="0" err="1" smtClean="0"/>
              <a:t>sensitized</a:t>
            </a:r>
            <a:r>
              <a:rPr lang="sk-SK" sz="2400" b="1" u="sng" dirty="0" smtClean="0"/>
              <a:t> </a:t>
            </a:r>
            <a:r>
              <a:rPr lang="sk-SK" sz="2400" b="1" u="sng" dirty="0" err="1" smtClean="0"/>
              <a:t>solar</a:t>
            </a:r>
            <a:r>
              <a:rPr lang="sk-SK" sz="2400" b="1" u="sng" dirty="0" smtClean="0"/>
              <a:t> </a:t>
            </a:r>
            <a:r>
              <a:rPr lang="sk-SK" sz="2400" b="1" u="sng" dirty="0" err="1" smtClean="0"/>
              <a:t>cell</a:t>
            </a:r>
            <a:endParaRPr lang="sk-SK" sz="24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06" y="1050069"/>
            <a:ext cx="56390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77458" y="219072"/>
            <a:ext cx="777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t</a:t>
            </a:r>
            <a:r>
              <a:rPr lang="sk-SK" sz="1600" b="1" dirty="0"/>
              <a:t>enká</a:t>
            </a:r>
          </a:p>
          <a:p>
            <a:r>
              <a:rPr lang="sk-SK" sz="1600" b="1" dirty="0"/>
              <a:t>v</a:t>
            </a:r>
            <a:r>
              <a:rPr lang="sk-SK" sz="1600" b="1" dirty="0"/>
              <a:t>rstva</a:t>
            </a:r>
          </a:p>
          <a:p>
            <a:r>
              <a:rPr lang="sk-SK" sz="1600" b="1" dirty="0"/>
              <a:t>farbiva</a:t>
            </a:r>
            <a:endParaRPr lang="sk-SK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11703" y="494116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206" y="5373216"/>
            <a:ext cx="480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Nevýhoda: slabá </a:t>
            </a:r>
            <a:r>
              <a:rPr lang="sk-SK" sz="1600" b="1" dirty="0"/>
              <a:t>absorpcia fotónov v </a:t>
            </a:r>
            <a:r>
              <a:rPr lang="sk-SK" sz="1600" b="1" dirty="0" err="1"/>
              <a:t>tenk</a:t>
            </a:r>
            <a:r>
              <a:rPr lang="sk-SK" sz="1600" b="1" dirty="0"/>
              <a:t>. vrstve</a:t>
            </a:r>
          </a:p>
          <a:p>
            <a:pPr>
              <a:buFontTx/>
              <a:buChar char="-"/>
            </a:pPr>
            <a:r>
              <a:rPr lang="sk-SK" sz="1600" b="1" dirty="0"/>
              <a:t>preto zväčšenie povrchu </a:t>
            </a:r>
            <a:r>
              <a:rPr lang="sk-SK" sz="1600" b="1" dirty="0" err="1"/>
              <a:t>nanočasticami</a:t>
            </a:r>
            <a:r>
              <a:rPr lang="sk-SK" sz="1600" b="1" dirty="0"/>
              <a:t> TiO</a:t>
            </a:r>
            <a:r>
              <a:rPr lang="sk-SK" sz="1600" b="1" baseline="-25000" dirty="0"/>
              <a:t>2</a:t>
            </a:r>
          </a:p>
          <a:p>
            <a:pPr>
              <a:buFontTx/>
              <a:buChar char="-"/>
            </a:pPr>
            <a:r>
              <a:rPr lang="sk-SK" sz="1600" b="1" dirty="0"/>
              <a:t>e</a:t>
            </a:r>
            <a:r>
              <a:rPr lang="sk-SK" sz="1600" b="1" dirty="0"/>
              <a:t>lektrolyt zabezpečuje kontakt dier s </a:t>
            </a:r>
            <a:r>
              <a:rPr lang="sk-SK" sz="1600" b="1" dirty="0" err="1"/>
              <a:t>p-“membránou</a:t>
            </a:r>
            <a:r>
              <a:rPr lang="sk-SK" sz="1600" b="1" dirty="0"/>
              <a:t>“</a:t>
            </a:r>
            <a:endParaRPr lang="sk-SK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9742" y="6274532"/>
            <a:ext cx="5945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Nevýhoda – </a:t>
            </a:r>
            <a:r>
              <a:rPr lang="sk-SK" sz="1600" b="1" dirty="0" err="1"/>
              <a:t>rekombinácia</a:t>
            </a:r>
            <a:r>
              <a:rPr lang="sk-SK" sz="1600" b="1" dirty="0"/>
              <a:t> el. cez povrchové stavy na TiO</a:t>
            </a:r>
            <a:r>
              <a:rPr lang="sk-SK" sz="1600" b="1" baseline="-25000" dirty="0"/>
              <a:t>2</a:t>
            </a:r>
            <a:r>
              <a:rPr lang="sk-SK" sz="1600" b="1" dirty="0"/>
              <a:t> „zrnkách“</a:t>
            </a:r>
          </a:p>
          <a:p>
            <a:r>
              <a:rPr lang="sk-SK" sz="1600" b="1" dirty="0" smtClean="0"/>
              <a:t>       </a:t>
            </a:r>
            <a:r>
              <a:rPr lang="sk-SK" sz="1600" b="1" dirty="0"/>
              <a:t>Treba zlepšiť spektrálny rozsah absorpcie vo </a:t>
            </a:r>
            <a:r>
              <a:rPr lang="sk-SK" sz="1600" b="1" dirty="0" smtClean="0"/>
              <a:t>farbive</a:t>
            </a:r>
            <a:endParaRPr lang="sk-SK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9725" y="4711496"/>
            <a:ext cx="3519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Do budúcna:</a:t>
            </a:r>
          </a:p>
          <a:p>
            <a:r>
              <a:rPr lang="sk-SK" sz="1600" b="1" dirty="0" smtClean="0"/>
              <a:t>Treba </a:t>
            </a:r>
            <a:r>
              <a:rPr lang="sk-SK" sz="1600" b="1" dirty="0"/>
              <a:t>vyriešiť  problémy s elektrolytom</a:t>
            </a:r>
          </a:p>
          <a:p>
            <a:r>
              <a:rPr lang="sk-SK" sz="1600" b="1" dirty="0"/>
              <a:t>Presakovanie</a:t>
            </a:r>
          </a:p>
          <a:p>
            <a:r>
              <a:rPr lang="sk-SK" sz="1600" b="1" dirty="0"/>
              <a:t>Vysychanie</a:t>
            </a:r>
          </a:p>
          <a:p>
            <a:r>
              <a:rPr lang="sk-SK" sz="1600" b="1" dirty="0" smtClean="0"/>
              <a:t>Požadovaná stabilita </a:t>
            </a:r>
            <a:r>
              <a:rPr lang="en-US" sz="1600" b="1" dirty="0"/>
              <a:t>&gt; 20 </a:t>
            </a:r>
            <a:r>
              <a:rPr lang="en-US" sz="1600" b="1" dirty="0" err="1"/>
              <a:t>rokov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3405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31" y="24012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O'Regan</a:t>
            </a:r>
            <a:r>
              <a:rPr lang="en-US" sz="1400" b="1" dirty="0"/>
              <a:t>, B., </a:t>
            </a:r>
            <a:r>
              <a:rPr lang="en-US" sz="1400" b="1" dirty="0" err="1"/>
              <a:t>Gratzel</a:t>
            </a:r>
            <a:r>
              <a:rPr lang="en-US" sz="1400" b="1" dirty="0"/>
              <a:t> M.: A </a:t>
            </a:r>
            <a:r>
              <a:rPr lang="en-US" sz="1400" b="1" dirty="0" err="1"/>
              <a:t>lowcost</a:t>
            </a:r>
            <a:r>
              <a:rPr lang="en-US" sz="1400" b="1" dirty="0"/>
              <a:t>,</a:t>
            </a:r>
            <a:r>
              <a:rPr lang="sk-SK" sz="1400" b="1" dirty="0"/>
              <a:t> </a:t>
            </a:r>
            <a:r>
              <a:rPr lang="en-US" sz="1400" b="1" dirty="0"/>
              <a:t>high efficiency solar cell based upon dye</a:t>
            </a:r>
            <a:r>
              <a:rPr lang="sk-SK" sz="1400" b="1" dirty="0"/>
              <a:t> </a:t>
            </a:r>
            <a:r>
              <a:rPr lang="en-US" sz="1400" b="1" dirty="0"/>
              <a:t>sensitized</a:t>
            </a:r>
            <a:r>
              <a:rPr lang="sk-SK" sz="1400" b="1" dirty="0"/>
              <a:t> </a:t>
            </a:r>
            <a:r>
              <a:rPr lang="en-US" sz="1400" b="1" dirty="0"/>
              <a:t>colloidal TiO2 films. </a:t>
            </a:r>
            <a:r>
              <a:rPr lang="en-US" sz="1400" b="1" dirty="0"/>
              <a:t>Nature, vol.353, p.737740,</a:t>
            </a:r>
            <a:r>
              <a:rPr lang="sk-SK" sz="1400" b="1" dirty="0"/>
              <a:t> </a:t>
            </a:r>
            <a:r>
              <a:rPr lang="en-US" sz="1400" b="1" dirty="0" smtClean="0"/>
              <a:t>1991</a:t>
            </a:r>
            <a:endParaRPr lang="sk-SK" sz="14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57" y="1277125"/>
            <a:ext cx="4717449" cy="29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482" y="612743"/>
            <a:ext cx="6326162" cy="526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9421" y="5686056"/>
            <a:ext cx="317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r. 2013 tekutý elektrolyt nahradený</a:t>
            </a:r>
          </a:p>
          <a:p>
            <a:r>
              <a:rPr lang="sk-SK" sz="1600" b="1" dirty="0"/>
              <a:t>tuhým vodičom pre diery</a:t>
            </a:r>
          </a:p>
          <a:p>
            <a:r>
              <a:rPr lang="sk-SK" sz="1600" b="1" dirty="0" err="1"/>
              <a:t>Solid</a:t>
            </a:r>
            <a:r>
              <a:rPr lang="sk-SK" sz="1600" b="1" dirty="0"/>
              <a:t> state DSSC  </a:t>
            </a:r>
            <a:r>
              <a:rPr lang="en-US" sz="1600" b="1" dirty="0"/>
              <a:t>4% </a:t>
            </a:r>
            <a:r>
              <a:rPr lang="en-US" sz="1600" b="1" dirty="0">
                <a:sym typeface="Wingdings" pitchFamily="2" charset="2"/>
              </a:rPr>
              <a:t> 15%</a:t>
            </a:r>
            <a:endParaRPr lang="en-US" sz="16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220820" y="4377081"/>
            <a:ext cx="330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2,3  - rádovo rýchlejšie prechody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6721311" y="6147721"/>
            <a:ext cx="486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Fialové f</a:t>
            </a:r>
            <a:r>
              <a:rPr lang="en-US" dirty="0" err="1" smtClean="0"/>
              <a:t>arbivo</a:t>
            </a:r>
            <a:r>
              <a:rPr lang="en-US" dirty="0" smtClean="0"/>
              <a:t> : </a:t>
            </a:r>
            <a:r>
              <a:rPr lang="en-US" dirty="0" err="1" smtClean="0"/>
              <a:t>antokyan</a:t>
            </a:r>
            <a:r>
              <a:rPr lang="sk-SK" dirty="0" err="1" smtClean="0"/>
              <a:t>ín</a:t>
            </a:r>
            <a:r>
              <a:rPr lang="sk-SK" dirty="0" smtClean="0"/>
              <a:t>  (</a:t>
            </a:r>
            <a:r>
              <a:rPr lang="sk-SK" dirty="0" err="1" smtClean="0"/>
              <a:t>anthocyanin</a:t>
            </a:r>
            <a:r>
              <a:rPr lang="sk-SK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4347" y="54936"/>
            <a:ext cx="546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Experimenta</a:t>
            </a:r>
            <a:r>
              <a:rPr lang="en-US" sz="2400" b="1" dirty="0"/>
              <a:t>l</a:t>
            </a:r>
            <a:r>
              <a:rPr lang="en-US" sz="2400" b="1" dirty="0" smtClean="0"/>
              <a:t> </a:t>
            </a:r>
            <a:r>
              <a:rPr lang="en-US" sz="2400" b="1" dirty="0" smtClean="0"/>
              <a:t>setup at “home” conditions</a:t>
            </a:r>
            <a:endParaRPr lang="en-US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85140" y="513432"/>
            <a:ext cx="11133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E-</a:t>
            </a:r>
            <a:r>
              <a:rPr lang="sk-SK" dirty="0" err="1" smtClean="0"/>
              <a:t>shop</a:t>
            </a:r>
            <a:r>
              <a:rPr lang="sk-SK" dirty="0" smtClean="0"/>
              <a:t> </a:t>
            </a:r>
            <a:r>
              <a:rPr lang="sk-SK" dirty="0"/>
              <a:t>s chemikáliami, </a:t>
            </a:r>
            <a:r>
              <a:rPr lang="sk-SK" dirty="0" smtClean="0"/>
              <a:t>obrátiť </a:t>
            </a:r>
            <a:r>
              <a:rPr lang="sk-SK" dirty="0"/>
              <a:t>sa na učiteľov </a:t>
            </a:r>
            <a:r>
              <a:rPr lang="sk-SK" dirty="0" smtClean="0"/>
              <a:t>chémie</a:t>
            </a:r>
          </a:p>
          <a:p>
            <a:r>
              <a:rPr lang="en-US" dirty="0" err="1" smtClean="0"/>
              <a:t>Ti</a:t>
            </a:r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r>
              <a:rPr lang="sk-SK" dirty="0" smtClean="0"/>
              <a:t> pasta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0.5g </a:t>
            </a:r>
            <a:r>
              <a:rPr lang="sk-SK" dirty="0" smtClean="0"/>
              <a:t>TiO</a:t>
            </a:r>
            <a:r>
              <a:rPr lang="sk-SK" baseline="-25000" dirty="0" smtClean="0"/>
              <a:t>2</a:t>
            </a:r>
            <a:r>
              <a:rPr lang="sk-SK" dirty="0" smtClean="0"/>
              <a:t>  </a:t>
            </a:r>
            <a:r>
              <a:rPr lang="en-US" dirty="0" smtClean="0"/>
              <a:t>+ </a:t>
            </a:r>
            <a:r>
              <a:rPr lang="sk-SK" dirty="0" smtClean="0"/>
              <a:t>malé množstvo octu (alebo zriedená HNO</a:t>
            </a:r>
            <a:r>
              <a:rPr lang="sk-SK" baseline="-25000" dirty="0" smtClean="0"/>
              <a:t>3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smtClean="0">
                <a:sym typeface="Wingdings" panose="05000000000000000000" pitchFamily="2" charset="2"/>
              </a:rPr>
              <a:t>rozmiešať na</a:t>
            </a:r>
            <a:r>
              <a:rPr lang="en-US" dirty="0" smtClean="0">
                <a:sym typeface="Wingdings" panose="05000000000000000000" pitchFamily="2" charset="2"/>
              </a:rPr>
              <a:t> past</a:t>
            </a:r>
            <a:r>
              <a:rPr lang="sk-SK" dirty="0" smtClean="0">
                <a:sym typeface="Wingdings" panose="05000000000000000000" pitchFamily="2" charset="2"/>
              </a:rPr>
              <a:t>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vmiešať niekoľko kvapiek saponátu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Ohraničiť priestor na sklíčku lepiacimi páskami, na ploche vodivého skla rozotrieť TiO</a:t>
            </a:r>
            <a:r>
              <a:rPr lang="sk-SK" baseline="-25000" dirty="0" smtClean="0">
                <a:sym typeface="Wingdings" panose="05000000000000000000" pitchFamily="2" charset="2"/>
              </a:rPr>
              <a:t>2</a:t>
            </a:r>
            <a:r>
              <a:rPr lang="sk-SK" dirty="0" smtClean="0">
                <a:sym typeface="Wingdings" panose="05000000000000000000" pitchFamily="2" charset="2"/>
              </a:rPr>
              <a:t> pastu a žíhať pri 400°</a:t>
            </a:r>
            <a:r>
              <a:rPr lang="en-US" dirty="0" smtClean="0">
                <a:sym typeface="Wingdings" panose="05000000000000000000" pitchFamily="2" charset="2"/>
              </a:rPr>
              <a:t>C 1hod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Pou</a:t>
            </a:r>
            <a:r>
              <a:rPr lang="sk-SK" dirty="0" smtClean="0">
                <a:sym typeface="Wingdings" panose="05000000000000000000" pitchFamily="2" charset="2"/>
              </a:rPr>
              <a:t>žiť naozajstné čerstvé maliny alebo černice, jahody, rozomlieť na šťavu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sk-SK" dirty="0" smtClean="0"/>
              <a:t>Roztok elektrolytu:</a:t>
            </a:r>
          </a:p>
          <a:p>
            <a:r>
              <a:rPr lang="sk-SK" dirty="0" smtClean="0"/>
              <a:t>127mg čistý </a:t>
            </a:r>
            <a:r>
              <a:rPr lang="sk-SK" dirty="0" err="1" smtClean="0"/>
              <a:t>iód</a:t>
            </a:r>
            <a:r>
              <a:rPr lang="sk-SK" dirty="0" smtClean="0"/>
              <a:t> </a:t>
            </a:r>
            <a:r>
              <a:rPr lang="en-US" dirty="0" smtClean="0"/>
              <a:t>+ 830mg </a:t>
            </a:r>
            <a:r>
              <a:rPr lang="en-US" dirty="0" err="1" smtClean="0"/>
              <a:t>iodid</a:t>
            </a:r>
            <a:r>
              <a:rPr lang="en-US" dirty="0" smtClean="0"/>
              <a:t> </a:t>
            </a:r>
            <a:r>
              <a:rPr lang="en-US" dirty="0" err="1" smtClean="0"/>
              <a:t>draseln</a:t>
            </a:r>
            <a:r>
              <a:rPr lang="sk-SK" dirty="0" smtClean="0"/>
              <a:t>ý</a:t>
            </a:r>
            <a:r>
              <a:rPr lang="en-US" dirty="0" smtClean="0"/>
              <a:t> + </a:t>
            </a:r>
            <a:r>
              <a:rPr lang="sk-SK" dirty="0" smtClean="0"/>
              <a:t>10ml </a:t>
            </a:r>
            <a:r>
              <a:rPr lang="en-US" dirty="0" err="1" smtClean="0"/>
              <a:t>bezvod</a:t>
            </a:r>
            <a:r>
              <a:rPr lang="sk-SK" dirty="0" smtClean="0"/>
              <a:t>ý </a:t>
            </a:r>
            <a:r>
              <a:rPr lang="sk-SK" dirty="0" err="1" smtClean="0"/>
              <a:t>etylénglykol</a:t>
            </a:r>
            <a:r>
              <a:rPr lang="sk-SK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sk-SK" dirty="0" smtClean="0"/>
              <a:t>rozmiešať/</a:t>
            </a:r>
            <a:r>
              <a:rPr lang="en-US" dirty="0" err="1" smtClean="0"/>
              <a:t>rozpusti</a:t>
            </a:r>
            <a:r>
              <a:rPr lang="sk-SK" dirty="0" smtClean="0"/>
              <a:t>ť </a:t>
            </a:r>
          </a:p>
          <a:p>
            <a:r>
              <a:rPr lang="sk-SK" dirty="0" smtClean="0"/>
              <a:t>Na zadnú elektródu naniesť vrstvu sadzí alebo začarbať mäkkou ceruzou, kvapnúť </a:t>
            </a:r>
            <a:r>
              <a:rPr lang="sk-SK" dirty="0" err="1" smtClean="0"/>
              <a:t>iodid</a:t>
            </a:r>
            <a:r>
              <a:rPr lang="sk-SK" dirty="0" smtClean="0"/>
              <a:t> a priložiť k zafarbenému TiO</a:t>
            </a:r>
            <a:r>
              <a:rPr lang="sk-SK" baseline="-25000" dirty="0" smtClean="0"/>
              <a:t>2</a:t>
            </a:r>
            <a:r>
              <a:rPr lang="sk-SK" dirty="0" smtClean="0"/>
              <a:t> </a:t>
            </a:r>
            <a:endParaRPr lang="sk-SK" dirty="0"/>
          </a:p>
          <a:p>
            <a:r>
              <a:rPr lang="sk-SK" dirty="0" smtClean="0"/>
              <a:t>Zadná </a:t>
            </a:r>
            <a:r>
              <a:rPr lang="sk-SK" dirty="0" err="1" smtClean="0"/>
              <a:t>elektóda</a:t>
            </a:r>
            <a:r>
              <a:rPr lang="sk-SK" dirty="0" smtClean="0"/>
              <a:t> musí byť perfektne rovná ako predná, môže byť z nehrdzavejúceho kovu s vrstvou uhlíka</a:t>
            </a:r>
            <a:endParaRPr lang="en-US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24" y="4501256"/>
            <a:ext cx="3513962" cy="215756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24" y="3098755"/>
            <a:ext cx="5351027" cy="3667027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75416" y="3355304"/>
            <a:ext cx="396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Rozotrieť TiO2 pastu </a:t>
            </a:r>
          </a:p>
          <a:p>
            <a:r>
              <a:rPr lang="sk-SK" dirty="0" smtClean="0"/>
              <a:t>medzi páskami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ovná spojnica 23"/>
          <p:cNvCxnSpPr/>
          <p:nvPr/>
        </p:nvCxnSpPr>
        <p:spPr>
          <a:xfrm>
            <a:off x="169682" y="6078844"/>
            <a:ext cx="3512194" cy="2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/>
          <p:cNvSpPr txBox="1"/>
          <p:nvPr/>
        </p:nvSpPr>
        <p:spPr>
          <a:xfrm>
            <a:off x="461913" y="471340"/>
            <a:ext cx="11623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TCO </a:t>
            </a:r>
            <a:r>
              <a:rPr lang="sk-SK" b="1" dirty="0" err="1" smtClean="0"/>
              <a:t>glass</a:t>
            </a:r>
            <a:r>
              <a:rPr lang="sk-SK" b="1" dirty="0" smtClean="0"/>
              <a:t>, z LCD displejov, na </a:t>
            </a:r>
            <a:r>
              <a:rPr lang="sk-SK" b="1" dirty="0" err="1" smtClean="0"/>
              <a:t>AliExpress</a:t>
            </a:r>
            <a:r>
              <a:rPr lang="sk-SK" b="1" dirty="0" smtClean="0"/>
              <a:t> </a:t>
            </a:r>
            <a:r>
              <a:rPr lang="sk-SK" b="1" dirty="0" err="1" smtClean="0"/>
              <a:t>search</a:t>
            </a:r>
            <a:r>
              <a:rPr lang="sk-SK" b="1" dirty="0" smtClean="0"/>
              <a:t>: „ITO </a:t>
            </a:r>
            <a:r>
              <a:rPr lang="sk-SK" b="1" dirty="0" err="1" smtClean="0"/>
              <a:t>conductive</a:t>
            </a:r>
            <a:r>
              <a:rPr lang="sk-SK" b="1" dirty="0"/>
              <a:t> </a:t>
            </a:r>
            <a:r>
              <a:rPr lang="sk-SK" b="1" dirty="0" err="1"/>
              <a:t>glass</a:t>
            </a:r>
            <a:r>
              <a:rPr lang="sk-SK" b="1" dirty="0" smtClean="0"/>
              <a:t>“               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    ITO = </a:t>
            </a:r>
            <a:r>
              <a:rPr lang="sk-SK" b="1" dirty="0" err="1" smtClean="0"/>
              <a:t>Indium</a:t>
            </a:r>
            <a:r>
              <a:rPr lang="sk-SK" b="1" dirty="0" smtClean="0"/>
              <a:t> </a:t>
            </a:r>
            <a:r>
              <a:rPr lang="sk-SK" b="1" dirty="0" err="1"/>
              <a:t>Tin</a:t>
            </a:r>
            <a:r>
              <a:rPr lang="sk-SK" b="1" dirty="0"/>
              <a:t> </a:t>
            </a:r>
            <a:r>
              <a:rPr lang="sk-SK" b="1" dirty="0" smtClean="0"/>
              <a:t>Oxide </a:t>
            </a:r>
            <a:endParaRPr lang="sk-SK" b="1" dirty="0" smtClean="0"/>
          </a:p>
          <a:p>
            <a:r>
              <a:rPr lang="sk-SK" b="1" dirty="0" smtClean="0"/>
              <a:t>TCO sklo sa dá vyrobiť pomocou SnCl</a:t>
            </a:r>
            <a:r>
              <a:rPr lang="sk-SK" b="1" baseline="-25000" dirty="0" smtClean="0"/>
              <a:t>2</a:t>
            </a:r>
            <a:r>
              <a:rPr lang="sk-SK" b="1" dirty="0" smtClean="0"/>
              <a:t> </a:t>
            </a:r>
            <a:r>
              <a:rPr lang="en-US" b="1" dirty="0" smtClean="0"/>
              <a:t>+ </a:t>
            </a:r>
            <a:r>
              <a:rPr lang="sk-SK" b="1" dirty="0" smtClean="0"/>
              <a:t>rozklad a oxidácia </a:t>
            </a:r>
            <a:r>
              <a:rPr lang="sk-SK" b="1" dirty="0"/>
              <a:t>pri 400dC  </a:t>
            </a:r>
            <a:r>
              <a:rPr lang="sk-SK" sz="1400" b="1" dirty="0">
                <a:hlinkClick r:id="rId2"/>
              </a:rPr>
              <a:t>https://</a:t>
            </a:r>
            <a:r>
              <a:rPr lang="sk-SK" sz="1400" b="1" dirty="0" smtClean="0">
                <a:hlinkClick r:id="rId2"/>
              </a:rPr>
              <a:t>www.youtube.com/watch?v=dz4YMFbVbyM</a:t>
            </a:r>
            <a:endParaRPr lang="sk-SK" sz="1400" b="1" dirty="0" smtClean="0"/>
          </a:p>
          <a:p>
            <a:r>
              <a:rPr lang="en-US" sz="1400" b="1" dirty="0" smtClean="0">
                <a:hlinkClick r:id="rId3"/>
              </a:rPr>
              <a:t>    https</a:t>
            </a:r>
            <a:r>
              <a:rPr lang="en-US" sz="1400" b="1" dirty="0">
                <a:hlinkClick r:id="rId3"/>
              </a:rPr>
              <a:t>://</a:t>
            </a:r>
            <a:r>
              <a:rPr lang="en-US" sz="1400" b="1" dirty="0" smtClean="0">
                <a:hlinkClick r:id="rId3"/>
              </a:rPr>
              <a:t>www.youtube.com/watch?v=wgKyW025JCQ</a:t>
            </a:r>
            <a:r>
              <a:rPr lang="sk-SK" sz="1400" b="1" dirty="0" smtClean="0"/>
              <a:t> </a:t>
            </a:r>
            <a:r>
              <a:rPr lang="sk-SK" b="1" dirty="0" smtClean="0"/>
              <a:t>   </a:t>
            </a:r>
            <a:r>
              <a:rPr lang="sk-SK" sz="1600" b="1" dirty="0" smtClean="0"/>
              <a:t>pozor na zdravie a ž</a:t>
            </a:r>
            <a:r>
              <a:rPr lang="en-US" sz="1600" b="1" dirty="0" smtClean="0"/>
              <a:t>iv</a:t>
            </a:r>
            <a:r>
              <a:rPr lang="sk-SK" sz="1600" b="1" dirty="0" smtClean="0"/>
              <a:t>.prostredie, </a:t>
            </a:r>
            <a:r>
              <a:rPr lang="en-US" sz="1600" b="1" dirty="0" err="1" smtClean="0"/>
              <a:t>postupova</a:t>
            </a:r>
            <a:r>
              <a:rPr lang="sk-SK" sz="1600" b="1" dirty="0" smtClean="0"/>
              <a:t>ť pod dozorom skúseného chemika</a:t>
            </a:r>
            <a:r>
              <a:rPr lang="en-US" sz="1600" b="1" dirty="0" smtClean="0"/>
              <a:t> !!!</a:t>
            </a:r>
            <a:endParaRPr lang="en-US" sz="1600" b="1" dirty="0" smtClean="0"/>
          </a:p>
          <a:p>
            <a:r>
              <a:rPr lang="sk-SK" b="1" dirty="0" smtClean="0"/>
              <a:t>Skúste </a:t>
            </a:r>
            <a:r>
              <a:rPr lang="sk-SK" b="1" dirty="0"/>
              <a:t>či </a:t>
            </a:r>
            <a:r>
              <a:rPr lang="sk-SK" b="1" dirty="0" smtClean="0"/>
              <a:t>by fungoval </a:t>
            </a:r>
            <a:r>
              <a:rPr lang="sk-SK" b="1" dirty="0"/>
              <a:t>hrebeňový </a:t>
            </a:r>
            <a:r>
              <a:rPr lang="sk-SK" b="1" dirty="0" smtClean="0"/>
              <a:t>kontakt,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    napríklad vytlačený tlačiarňou na priehľadnú fóliu</a:t>
            </a:r>
            <a:endParaRPr lang="sk-SK" b="1" dirty="0"/>
          </a:p>
          <a:p>
            <a:r>
              <a:rPr lang="sk-SK" b="1" dirty="0" smtClean="0"/>
              <a:t>Meranie vodivosti plošnej elektródy napr. </a:t>
            </a:r>
            <a:r>
              <a:rPr lang="sk-SK" b="1" dirty="0" err="1" smtClean="0"/>
              <a:t>matódou</a:t>
            </a:r>
            <a:r>
              <a:rPr lang="sk-SK" b="1" dirty="0" smtClean="0"/>
              <a:t> van der </a:t>
            </a:r>
            <a:r>
              <a:rPr lang="sk-SK" b="1" dirty="0" err="1" smtClean="0"/>
              <a:t>Pauwa</a:t>
            </a:r>
            <a:r>
              <a:rPr lang="sk-SK" b="1" dirty="0" smtClean="0"/>
              <a:t>, </a:t>
            </a:r>
            <a:endParaRPr lang="en-US" b="1" dirty="0" smtClean="0"/>
          </a:p>
          <a:p>
            <a:r>
              <a:rPr lang="sk-SK" b="1" dirty="0" smtClean="0"/>
              <a:t>Vzhľadom na nízku vodivosť TiO</a:t>
            </a:r>
            <a:r>
              <a:rPr lang="sk-SK" b="1" baseline="-25000" dirty="0" smtClean="0"/>
              <a:t>2</a:t>
            </a:r>
            <a:r>
              <a:rPr lang="sk-SK" b="1" dirty="0" smtClean="0"/>
              <a:t> s farbivom musí byť na skle vodivá vrstvička po celej ploche a nie príliš hrubá</a:t>
            </a:r>
          </a:p>
          <a:p>
            <a:r>
              <a:rPr lang="sk-SK" b="1" dirty="0" smtClean="0"/>
              <a:t>Vhodný solárny simulátor</a:t>
            </a:r>
            <a:r>
              <a:rPr lang="en-US" b="1" dirty="0" smtClean="0"/>
              <a:t>  - standard test conditions: 1000 Wm</a:t>
            </a:r>
            <a:r>
              <a:rPr lang="en-US" b="1" baseline="30000" dirty="0" smtClean="0"/>
              <a:t>-2</a:t>
            </a:r>
            <a:r>
              <a:rPr lang="en-US" b="1" dirty="0" smtClean="0"/>
              <a:t>, AM1.5, 298K</a:t>
            </a:r>
            <a:endParaRPr lang="sk-SK" b="1" dirty="0" smtClean="0"/>
          </a:p>
          <a:p>
            <a:r>
              <a:rPr lang="sk-SK" b="1" dirty="0" smtClean="0"/>
              <a:t>Stabilita – životnosť,  solárny článok môže vyschnúť, prípadne sa začne farbivo rozkladať</a:t>
            </a:r>
            <a:endParaRPr lang="en-US" b="1" dirty="0" smtClean="0"/>
          </a:p>
        </p:txBody>
      </p:sp>
      <p:pic>
        <p:nvPicPr>
          <p:cNvPr id="5" name="Picture 5" descr="t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458" y="3969846"/>
            <a:ext cx="3762375" cy="26939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835937" y="5580964"/>
            <a:ext cx="191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 – R</a:t>
            </a:r>
            <a:r>
              <a:rPr lang="sk-SK" b="1" baseline="-25000" dirty="0" smtClean="0"/>
              <a:t>s</a:t>
            </a:r>
            <a:r>
              <a:rPr lang="sk-SK" b="1" dirty="0" smtClean="0"/>
              <a:t>=0, </a:t>
            </a:r>
            <a:r>
              <a:rPr lang="sk-SK" b="1" dirty="0" err="1" smtClean="0"/>
              <a:t>R</a:t>
            </a:r>
            <a:r>
              <a:rPr lang="sk-SK" b="1" baseline="-25000" dirty="0" err="1" smtClean="0"/>
              <a:t>p</a:t>
            </a:r>
            <a:r>
              <a:rPr lang="sk-SK" b="1" dirty="0" err="1" smtClean="0"/>
              <a:t>=∞</a:t>
            </a:r>
            <a:endParaRPr lang="sk-SK" b="1" dirty="0" smtClean="0"/>
          </a:p>
          <a:p>
            <a:r>
              <a:rPr lang="sk-SK" b="1" dirty="0" smtClean="0"/>
              <a:t>2 – R</a:t>
            </a:r>
            <a:r>
              <a:rPr lang="sk-SK" b="1" baseline="-25000" dirty="0" smtClean="0"/>
              <a:t>s</a:t>
            </a:r>
            <a:r>
              <a:rPr lang="sk-SK" b="1" dirty="0" smtClean="0"/>
              <a:t>=0, R</a:t>
            </a:r>
            <a:r>
              <a:rPr lang="sk-SK" b="1" baseline="-25000" dirty="0" smtClean="0"/>
              <a:t>p</a:t>
            </a:r>
            <a:r>
              <a:rPr lang="sk-SK" b="1" dirty="0" smtClean="0"/>
              <a:t>=50 </a:t>
            </a:r>
            <a:r>
              <a:rPr lang="sk-SK" b="1" dirty="0" smtClean="0">
                <a:latin typeface="Symbol" pitchFamily="18" charset="2"/>
              </a:rPr>
              <a:t>W</a:t>
            </a:r>
          </a:p>
          <a:p>
            <a:r>
              <a:rPr lang="sk-SK" b="1" dirty="0" smtClean="0"/>
              <a:t>3 – </a:t>
            </a:r>
            <a:r>
              <a:rPr lang="sk-SK" b="1" dirty="0" err="1" smtClean="0"/>
              <a:t>R</a:t>
            </a:r>
            <a:r>
              <a:rPr lang="sk-SK" b="1" baseline="-25000" dirty="0" err="1" smtClean="0"/>
              <a:t>s</a:t>
            </a:r>
            <a:r>
              <a:rPr lang="sk-SK" b="1" dirty="0" smtClean="0"/>
              <a:t>= 5 </a:t>
            </a:r>
            <a:r>
              <a:rPr lang="sk-SK" b="1" dirty="0" smtClean="0">
                <a:latin typeface="Symbol" pitchFamily="18" charset="2"/>
              </a:rPr>
              <a:t>W</a:t>
            </a:r>
            <a:r>
              <a:rPr lang="sk-SK" b="1" dirty="0" smtClean="0"/>
              <a:t>, </a:t>
            </a:r>
            <a:r>
              <a:rPr lang="sk-SK" b="1" dirty="0" err="1" smtClean="0"/>
              <a:t>R</a:t>
            </a:r>
            <a:r>
              <a:rPr lang="sk-SK" b="1" baseline="-25000" dirty="0" err="1" smtClean="0"/>
              <a:t>p</a:t>
            </a:r>
            <a:r>
              <a:rPr lang="sk-SK" b="1" dirty="0" smtClean="0"/>
              <a:t>= ∞</a:t>
            </a:r>
            <a:endParaRPr lang="sk-SK" b="1" dirty="0"/>
          </a:p>
        </p:txBody>
      </p:sp>
      <p:sp>
        <p:nvSpPr>
          <p:cNvPr id="7" name="TextBox 4"/>
          <p:cNvSpPr txBox="1"/>
          <p:nvPr/>
        </p:nvSpPr>
        <p:spPr>
          <a:xfrm>
            <a:off x="8440918" y="3725066"/>
            <a:ext cx="36121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Rp</a:t>
            </a:r>
            <a:r>
              <a:rPr lang="sk-SK" dirty="0" smtClean="0"/>
              <a:t> </a:t>
            </a:r>
            <a:r>
              <a:rPr lang="en-US" dirty="0" smtClean="0"/>
              <a:t>-</a:t>
            </a:r>
            <a:r>
              <a:rPr lang="sk-SK" dirty="0" smtClean="0"/>
              <a:t> </a:t>
            </a:r>
            <a:r>
              <a:rPr lang="en-US" dirty="0" smtClean="0"/>
              <a:t>parallel resistance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shunt</a:t>
            </a:r>
            <a:r>
              <a:rPr lang="sk-SK" dirty="0" smtClean="0"/>
              <a:t> – zvody povrchom, </a:t>
            </a:r>
            <a:r>
              <a:rPr lang="en-US" dirty="0" smtClean="0"/>
              <a:t>“</a:t>
            </a:r>
            <a:r>
              <a:rPr lang="en-US" dirty="0" err="1" smtClean="0"/>
              <a:t>skrat</a:t>
            </a:r>
            <a:r>
              <a:rPr lang="en-US" dirty="0" smtClean="0"/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endParaRPr lang="sk-SK" dirty="0" smtClean="0"/>
          </a:p>
          <a:p>
            <a:r>
              <a:rPr lang="sk-SK" dirty="0" err="1" smtClean="0"/>
              <a:t>Rs</a:t>
            </a:r>
            <a:r>
              <a:rPr lang="sk-SK" dirty="0" smtClean="0"/>
              <a:t> </a:t>
            </a:r>
            <a:r>
              <a:rPr lang="en-US" dirty="0" smtClean="0"/>
              <a:t>– series resistance</a:t>
            </a:r>
          </a:p>
          <a:p>
            <a:r>
              <a:rPr lang="en-US" dirty="0"/>
              <a:t> </a:t>
            </a:r>
            <a:r>
              <a:rPr lang="sk-SK" dirty="0" smtClean="0"/>
              <a:t>– </a:t>
            </a:r>
            <a:r>
              <a:rPr lang="sk-SK" dirty="0" smtClean="0"/>
              <a:t>spády napätia napr. na kontaktoch</a:t>
            </a:r>
          </a:p>
          <a:p>
            <a:r>
              <a:rPr lang="sk-SK" dirty="0" smtClean="0"/>
              <a:t>	spôsobujú zmenšenie FF</a:t>
            </a:r>
            <a:endParaRPr lang="sk-SK" dirty="0"/>
          </a:p>
        </p:txBody>
      </p:sp>
      <p:pic>
        <p:nvPicPr>
          <p:cNvPr id="8" name="Picture 1" descr="File:Photovoltaic-cel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4186" y="4952145"/>
            <a:ext cx="705168" cy="7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ovná spojnica 9"/>
          <p:cNvCxnSpPr/>
          <p:nvPr/>
        </p:nvCxnSpPr>
        <p:spPr>
          <a:xfrm flipV="1">
            <a:off x="3660210" y="4543720"/>
            <a:ext cx="0" cy="40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3673818" y="5681453"/>
            <a:ext cx="0" cy="40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576715" y="4543720"/>
            <a:ext cx="308349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ĺžnik 14"/>
          <p:cNvSpPr/>
          <p:nvPr/>
        </p:nvSpPr>
        <p:spPr>
          <a:xfrm>
            <a:off x="449453" y="4952145"/>
            <a:ext cx="254524" cy="754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1425545" y="5227901"/>
            <a:ext cx="385130" cy="36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718551" y="5909959"/>
            <a:ext cx="385130" cy="36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Rovná spojnica 20"/>
          <p:cNvCxnSpPr/>
          <p:nvPr/>
        </p:nvCxnSpPr>
        <p:spPr>
          <a:xfrm flipV="1">
            <a:off x="576715" y="4543719"/>
            <a:ext cx="0" cy="40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 flipV="1">
            <a:off x="188536" y="5676035"/>
            <a:ext cx="0" cy="40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V="1">
            <a:off x="169682" y="5062194"/>
            <a:ext cx="735291" cy="64409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>
            <a:stCxn id="18" idx="0"/>
          </p:cNvCxnSpPr>
          <p:nvPr/>
        </p:nvCxnSpPr>
        <p:spPr>
          <a:xfrm flipH="1" flipV="1">
            <a:off x="1602441" y="4543719"/>
            <a:ext cx="15669" cy="68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 flipH="1" flipV="1">
            <a:off x="1623973" y="5567347"/>
            <a:ext cx="4300" cy="502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2067108" y="5906794"/>
            <a:ext cx="754145" cy="369332"/>
            <a:chOff x="995058" y="5935021"/>
            <a:chExt cx="754145" cy="369332"/>
          </a:xfrm>
        </p:grpSpPr>
        <p:sp>
          <p:nvSpPr>
            <p:cNvPr id="17" name="Obdĺžnik 16"/>
            <p:cNvSpPr/>
            <p:nvPr/>
          </p:nvSpPr>
          <p:spPr>
            <a:xfrm rot="5400000">
              <a:off x="1218857" y="5742615"/>
              <a:ext cx="306548" cy="7541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BlokTextu 38"/>
            <p:cNvSpPr txBox="1"/>
            <p:nvPr/>
          </p:nvSpPr>
          <p:spPr>
            <a:xfrm>
              <a:off x="1146815" y="5935021"/>
              <a:ext cx="537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Rp</a:t>
              </a:r>
              <a:endParaRPr lang="en-US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2750731" y="4530021"/>
            <a:ext cx="399468" cy="1540262"/>
            <a:chOff x="2750731" y="4530021"/>
            <a:chExt cx="399468" cy="1540262"/>
          </a:xfrm>
        </p:grpSpPr>
        <p:sp>
          <p:nvSpPr>
            <p:cNvPr id="16" name="Obdĺžnik 15"/>
            <p:cNvSpPr/>
            <p:nvPr/>
          </p:nvSpPr>
          <p:spPr>
            <a:xfrm>
              <a:off x="2802968" y="4981362"/>
              <a:ext cx="279140" cy="7198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Rovná spojnica 32"/>
            <p:cNvCxnSpPr>
              <a:endCxn id="16" idx="2"/>
            </p:cNvCxnSpPr>
            <p:nvPr/>
          </p:nvCxnSpPr>
          <p:spPr>
            <a:xfrm flipH="1" flipV="1">
              <a:off x="2942538" y="5701246"/>
              <a:ext cx="15855" cy="369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ovná spojnica 34"/>
            <p:cNvCxnSpPr>
              <a:stCxn id="16" idx="0"/>
            </p:cNvCxnSpPr>
            <p:nvPr/>
          </p:nvCxnSpPr>
          <p:spPr>
            <a:xfrm flipV="1">
              <a:off x="2942538" y="4530021"/>
              <a:ext cx="0" cy="4513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ĺžnik 39"/>
            <p:cNvSpPr/>
            <p:nvPr/>
          </p:nvSpPr>
          <p:spPr>
            <a:xfrm>
              <a:off x="2750731" y="5078939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dirty="0" smtClean="0"/>
                <a:t>R</a:t>
              </a:r>
              <a:r>
                <a:rPr lang="en-US" dirty="0" smtClean="0"/>
                <a:t>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3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099" y="2609115"/>
            <a:ext cx="355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Experimental  parameters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099" y="3132505"/>
            <a:ext cx="6871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Hrúbka vrstvy TiO</a:t>
            </a:r>
            <a:r>
              <a:rPr lang="sk-SK" b="1" baseline="-25000" dirty="0" smtClean="0"/>
              <a:t>2</a:t>
            </a:r>
            <a:r>
              <a:rPr lang="sk-SK" b="1" dirty="0" smtClean="0"/>
              <a:t> farbivom </a:t>
            </a:r>
            <a:endParaRPr lang="en-US" b="1" dirty="0" smtClean="0"/>
          </a:p>
          <a:p>
            <a:r>
              <a:rPr lang="sk-SK" b="1" dirty="0" smtClean="0"/>
              <a:t>Hrúbka vrstvy elektrolytu</a:t>
            </a:r>
          </a:p>
          <a:p>
            <a:r>
              <a:rPr lang="sk-SK" b="1" dirty="0" smtClean="0"/>
              <a:t>Parametre prípravy (teplota žíhania TiO2 pasty, čistota farbiva, ..)</a:t>
            </a:r>
            <a:endParaRPr lang="en-US" b="1" dirty="0" smtClean="0"/>
          </a:p>
          <a:p>
            <a:r>
              <a:rPr lang="sk-SK" b="1" dirty="0" smtClean="0"/>
              <a:t>Spodný kontakt – vodivé sklo, plech rôznych materiálov, alobal, ...</a:t>
            </a:r>
          </a:p>
          <a:p>
            <a:r>
              <a:rPr lang="sk-SK" b="1" dirty="0" smtClean="0"/>
              <a:t>Teplota</a:t>
            </a:r>
          </a:p>
          <a:p>
            <a:r>
              <a:rPr lang="sk-SK" b="1" dirty="0" smtClean="0"/>
              <a:t>Rôzne farbivá</a:t>
            </a:r>
          </a:p>
          <a:p>
            <a:r>
              <a:rPr lang="sk-SK" b="1" dirty="0" smtClean="0"/>
              <a:t>Vyšetriť účinnosť pri rôznych vlnových dĺžkach (RGB LED)</a:t>
            </a:r>
            <a:endParaRPr lang="sk-SK" b="1" dirty="0" smtClean="0"/>
          </a:p>
          <a:p>
            <a:r>
              <a:rPr lang="sk-SK" b="1" dirty="0" smtClean="0"/>
              <a:t>Rôzna priehľadná vodivá vrstvička na skle</a:t>
            </a:r>
            <a:r>
              <a:rPr lang="en-US" b="1" dirty="0" smtClean="0"/>
              <a:t>, optic</a:t>
            </a:r>
            <a:r>
              <a:rPr lang="sk-SK" b="1" dirty="0" smtClean="0"/>
              <a:t>ké</a:t>
            </a:r>
            <a:r>
              <a:rPr lang="en-US" b="1" dirty="0" smtClean="0"/>
              <a:t> </a:t>
            </a:r>
            <a:r>
              <a:rPr lang="sk-SK" b="1" dirty="0" smtClean="0"/>
              <a:t>vlastnosti</a:t>
            </a:r>
            <a:endParaRPr lang="en-US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503178" y="5556398"/>
            <a:ext cx="30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T</a:t>
            </a:r>
            <a:r>
              <a:rPr lang="en-US" dirty="0" smtClean="0"/>
              <a:t> = I</a:t>
            </a:r>
            <a:r>
              <a:rPr lang="en-US" baseline="-25000" dirty="0" smtClean="0"/>
              <a:t>0</a:t>
            </a:r>
            <a:r>
              <a:rPr lang="en-US" dirty="0" smtClean="0"/>
              <a:t>(1-R)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d)</a:t>
            </a:r>
          </a:p>
          <a:p>
            <a:r>
              <a:rPr lang="en-US" dirty="0" smtClean="0"/>
              <a:t>Transmittance T = I</a:t>
            </a:r>
            <a:r>
              <a:rPr lang="en-US" baseline="-25000" dirty="0" smtClean="0"/>
              <a:t>T</a:t>
            </a:r>
            <a:r>
              <a:rPr lang="en-US" dirty="0" smtClean="0"/>
              <a:t>/I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9" name="TextBox 1"/>
          <p:cNvSpPr txBox="1"/>
          <p:nvPr/>
        </p:nvSpPr>
        <p:spPr>
          <a:xfrm>
            <a:off x="413469" y="351509"/>
            <a:ext cx="189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/>
              <a:t>Useful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videos</a:t>
            </a:r>
            <a:endParaRPr lang="en-US" sz="24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06099" y="897231"/>
            <a:ext cx="915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https://edu.rsc.org/resources/make-a-grtaand776zelcell/1290.article</a:t>
            </a:r>
          </a:p>
          <a:p>
            <a:r>
              <a:rPr lang="en-US" dirty="0" smtClean="0">
                <a:hlinkClick r:id="rId2"/>
              </a:rPr>
              <a:t>https://www.instructables.com/Make-A-Solar-Cell-TiO2Raspberry-based/</a:t>
            </a:r>
            <a:endParaRPr lang="en-US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406099" y="158775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www.youtube.com/watch?v=fOhKsbhgt1U</a:t>
            </a:r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406099" y="2001273"/>
            <a:ext cx="536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https://www.youtube.com/watch?v=17SsOKEN5dE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5" y="1587751"/>
            <a:ext cx="3474644" cy="28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3140968"/>
            <a:ext cx="324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Thank you for your attention</a:t>
            </a:r>
            <a:endParaRPr lang="sk-SK" sz="20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4506013" y="2441543"/>
            <a:ext cx="423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Ďakujem za pozornosť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50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536" y="142802"/>
            <a:ext cx="3560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9</a:t>
            </a:r>
            <a:r>
              <a:rPr lang="sk-SK" sz="3600" b="1" u="sng" dirty="0" smtClean="0">
                <a:latin typeface="+mn-lt"/>
              </a:rPr>
              <a:t>. </a:t>
            </a:r>
            <a:r>
              <a:rPr lang="sk-SK" sz="3600" u="sng" dirty="0" smtClean="0"/>
              <a:t> </a:t>
            </a:r>
            <a:r>
              <a:rPr lang="en-US" sz="3600" b="1" u="sng" dirty="0" smtClean="0"/>
              <a:t>Juicy Solar Cell</a:t>
            </a:r>
            <a:endParaRPr lang="sk-SK" sz="3600" u="sng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202671" y="2291711"/>
            <a:ext cx="7515941" cy="1156445"/>
            <a:chOff x="202671" y="2291711"/>
            <a:chExt cx="7515941" cy="1156445"/>
          </a:xfrm>
        </p:grpSpPr>
        <p:sp>
          <p:nvSpPr>
            <p:cNvPr id="2" name="Obdĺžnik 1"/>
            <p:cNvSpPr/>
            <p:nvPr/>
          </p:nvSpPr>
          <p:spPr>
            <a:xfrm>
              <a:off x="202672" y="2291711"/>
              <a:ext cx="4467940" cy="3797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bdĺžnik 7"/>
            <p:cNvSpPr/>
            <p:nvPr/>
          </p:nvSpPr>
          <p:spPr>
            <a:xfrm>
              <a:off x="202671" y="3068384"/>
              <a:ext cx="7515941" cy="3797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18896" y="2291711"/>
            <a:ext cx="11596586" cy="767708"/>
            <a:chOff x="218896" y="2291711"/>
            <a:chExt cx="11596586" cy="767708"/>
          </a:xfrm>
        </p:grpSpPr>
        <p:sp>
          <p:nvSpPr>
            <p:cNvPr id="9" name="Obdĺžnik 8"/>
            <p:cNvSpPr/>
            <p:nvPr/>
          </p:nvSpPr>
          <p:spPr>
            <a:xfrm>
              <a:off x="8091613" y="2291711"/>
              <a:ext cx="3723869" cy="3797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218896" y="2679647"/>
              <a:ext cx="6253622" cy="3797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2672" y="788430"/>
            <a:ext cx="11684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</a:t>
            </a:r>
            <a:r>
              <a:rPr lang="en-US" sz="2400" b="1" dirty="0"/>
              <a:t>A functional solar cell can be created using conducting glass slides, iodine, juice (</a:t>
            </a:r>
            <a:r>
              <a:rPr lang="en-US" sz="2400" b="1" dirty="0" err="1"/>
              <a:t>eg</a:t>
            </a:r>
            <a:r>
              <a:rPr lang="en-US" sz="2400" b="1" dirty="0"/>
              <a:t>. blackberry) and titanium dioxide. This type of cell is called a </a:t>
            </a:r>
            <a:r>
              <a:rPr lang="en-US" sz="2400" b="1" dirty="0" err="1"/>
              <a:t>Grätzel</a:t>
            </a:r>
            <a:r>
              <a:rPr lang="en-US" sz="2400" b="1" dirty="0"/>
              <a:t> cell. Make such a cell and investigate the necessary parameters to obtain maximum efficiency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Funkčný</a:t>
            </a:r>
            <a:r>
              <a:rPr lang="en-US" sz="2400" b="1" dirty="0"/>
              <a:t> </a:t>
            </a:r>
            <a:r>
              <a:rPr lang="en-US" sz="2400" b="1" dirty="0" err="1"/>
              <a:t>Grätzelov</a:t>
            </a:r>
            <a:r>
              <a:rPr lang="en-US" sz="2400" b="1" dirty="0"/>
              <a:t> </a:t>
            </a:r>
            <a:r>
              <a:rPr lang="en-US" sz="2400" b="1" dirty="0" err="1"/>
              <a:t>solárny</a:t>
            </a:r>
            <a:r>
              <a:rPr lang="en-US" sz="2400" b="1" dirty="0"/>
              <a:t> </a:t>
            </a:r>
            <a:r>
              <a:rPr lang="en-US" sz="2400" b="1" dirty="0" err="1"/>
              <a:t>článok</a:t>
            </a:r>
            <a:r>
              <a:rPr lang="en-US" sz="2400" b="1" dirty="0"/>
              <a:t> </a:t>
            </a:r>
            <a:r>
              <a:rPr lang="en-US" sz="2400" b="1" dirty="0" err="1"/>
              <a:t>možno</a:t>
            </a:r>
            <a:r>
              <a:rPr lang="en-US" sz="2400" b="1" dirty="0"/>
              <a:t> </a:t>
            </a:r>
            <a:r>
              <a:rPr lang="en-US" sz="2400" b="1" dirty="0" err="1"/>
              <a:t>vytvoriť</a:t>
            </a:r>
            <a:r>
              <a:rPr lang="en-US" sz="2400" b="1" dirty="0"/>
              <a:t> </a:t>
            </a:r>
            <a:r>
              <a:rPr lang="en-US" sz="2400" b="1" dirty="0" err="1"/>
              <a:t>pomocou</a:t>
            </a:r>
            <a:r>
              <a:rPr lang="en-US" sz="2400" b="1" dirty="0"/>
              <a:t> </a:t>
            </a:r>
            <a:r>
              <a:rPr lang="en-US" sz="2400" b="1" dirty="0" err="1"/>
              <a:t>plátkov</a:t>
            </a:r>
            <a:r>
              <a:rPr lang="en-US" sz="2400" b="1" dirty="0"/>
              <a:t> </a:t>
            </a:r>
            <a:r>
              <a:rPr lang="en-US" sz="2400" b="1" dirty="0" err="1"/>
              <a:t>vodivého</a:t>
            </a:r>
            <a:r>
              <a:rPr lang="en-US" sz="2400" b="1" dirty="0"/>
              <a:t> </a:t>
            </a:r>
            <a:r>
              <a:rPr lang="en-US" sz="2400" b="1" dirty="0" err="1"/>
              <a:t>skla</a:t>
            </a:r>
            <a:r>
              <a:rPr lang="en-US" sz="2400" b="1" dirty="0"/>
              <a:t>, </a:t>
            </a:r>
            <a:r>
              <a:rPr lang="en-US" sz="2400" b="1" dirty="0" err="1"/>
              <a:t>jódu</a:t>
            </a:r>
            <a:r>
              <a:rPr lang="en-US" sz="2400" b="1" dirty="0"/>
              <a:t>, </a:t>
            </a:r>
            <a:r>
              <a:rPr lang="en-US" sz="2400" b="1" dirty="0" err="1"/>
              <a:t>šťavy</a:t>
            </a:r>
            <a:r>
              <a:rPr lang="en-US" sz="2400" b="1" dirty="0"/>
              <a:t> (</a:t>
            </a:r>
            <a:r>
              <a:rPr lang="en-US" sz="2400" b="1" dirty="0" err="1"/>
              <a:t>napr</a:t>
            </a:r>
            <a:r>
              <a:rPr lang="en-US" sz="2400" b="1" dirty="0"/>
              <a:t>. </a:t>
            </a:r>
            <a:r>
              <a:rPr lang="en-US" sz="2400" b="1" dirty="0" err="1"/>
              <a:t>černicovej</a:t>
            </a:r>
            <a:r>
              <a:rPr lang="en-US" sz="2400" b="1" dirty="0"/>
              <a:t>) a </a:t>
            </a:r>
            <a:r>
              <a:rPr lang="en-US" sz="2400" b="1" dirty="0" err="1"/>
              <a:t>oxidu</a:t>
            </a:r>
            <a:r>
              <a:rPr lang="en-US" sz="2400" b="1" dirty="0"/>
              <a:t> </a:t>
            </a:r>
            <a:r>
              <a:rPr lang="en-US" sz="2400" b="1" dirty="0" err="1"/>
              <a:t>titaničitého</a:t>
            </a:r>
            <a:r>
              <a:rPr lang="en-US" sz="2400" b="1" dirty="0"/>
              <a:t>. </a:t>
            </a:r>
            <a:r>
              <a:rPr lang="en-US" sz="2400" b="1" dirty="0" err="1"/>
              <a:t>Vyrobte</a:t>
            </a:r>
            <a:r>
              <a:rPr lang="en-US" sz="2400" b="1" dirty="0"/>
              <a:t> </a:t>
            </a:r>
            <a:r>
              <a:rPr lang="en-US" sz="2400" b="1" dirty="0" err="1"/>
              <a:t>takýto</a:t>
            </a:r>
            <a:r>
              <a:rPr lang="en-US" sz="2400" b="1" dirty="0"/>
              <a:t> </a:t>
            </a:r>
            <a:r>
              <a:rPr lang="en-US" sz="2400" b="1" dirty="0" err="1"/>
              <a:t>článok</a:t>
            </a:r>
            <a:r>
              <a:rPr lang="en-US" sz="2400" b="1" dirty="0"/>
              <a:t> a </a:t>
            </a:r>
            <a:r>
              <a:rPr lang="en-US" sz="2400" b="1" dirty="0" err="1"/>
              <a:t>preskúmajte</a:t>
            </a:r>
            <a:r>
              <a:rPr lang="en-US" sz="2400" b="1" dirty="0"/>
              <a:t> </a:t>
            </a:r>
            <a:r>
              <a:rPr lang="en-US" sz="2400" b="1" dirty="0" err="1"/>
              <a:t>parametre</a:t>
            </a:r>
            <a:r>
              <a:rPr lang="en-US" sz="2400" b="1" dirty="0"/>
              <a:t> </a:t>
            </a:r>
            <a:r>
              <a:rPr lang="en-US" sz="2400" b="1" dirty="0" err="1"/>
              <a:t>potrebné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dosiahnutie</a:t>
            </a:r>
            <a:r>
              <a:rPr lang="en-US" sz="2400" b="1" dirty="0"/>
              <a:t> </a:t>
            </a:r>
            <a:r>
              <a:rPr lang="en-US" sz="2400" b="1" dirty="0" err="1"/>
              <a:t>maximálnej</a:t>
            </a:r>
            <a:r>
              <a:rPr lang="en-US" sz="2400" b="1" dirty="0"/>
              <a:t> </a:t>
            </a:r>
            <a:r>
              <a:rPr lang="en-US" sz="2400" b="1" dirty="0" err="1"/>
              <a:t>účinnosti</a:t>
            </a:r>
            <a:r>
              <a:rPr lang="en-US" sz="2400" b="1" dirty="0" smtClean="0"/>
              <a:t>.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6" y="3783864"/>
            <a:ext cx="3474644" cy="289785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1" y="3780148"/>
            <a:ext cx="4050211" cy="290156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5" y="3059419"/>
            <a:ext cx="3331077" cy="377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46847" y="0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Physics of solar cells</a:t>
            </a:r>
            <a:endParaRPr lang="en-US" sz="36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13214" y="2802769"/>
            <a:ext cx="502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</a:t>
            </a:r>
            <a:r>
              <a:rPr lang="sk-SK" dirty="0" err="1" smtClean="0"/>
              <a:t>olar</a:t>
            </a:r>
            <a:r>
              <a:rPr lang="sk-SK" dirty="0" smtClean="0"/>
              <a:t> </a:t>
            </a:r>
            <a:r>
              <a:rPr lang="sk-SK" dirty="0" err="1" smtClean="0"/>
              <a:t>cells</a:t>
            </a:r>
            <a:r>
              <a:rPr lang="sk-SK" dirty="0" smtClean="0"/>
              <a:t> are </a:t>
            </a:r>
            <a:r>
              <a:rPr lang="sk-SK" dirty="0" err="1" smtClean="0"/>
              <a:t>based</a:t>
            </a:r>
            <a:r>
              <a:rPr lang="sk-SK" dirty="0" smtClean="0"/>
              <a:t> on </a:t>
            </a:r>
            <a:r>
              <a:rPr lang="sk-SK" dirty="0" err="1" smtClean="0"/>
              <a:t>semiconductor</a:t>
            </a:r>
            <a:r>
              <a:rPr lang="sk-SK" dirty="0" smtClean="0"/>
              <a:t> p-n </a:t>
            </a:r>
            <a:r>
              <a:rPr lang="sk-SK" dirty="0" err="1" smtClean="0"/>
              <a:t>junction</a:t>
            </a:r>
            <a:endParaRPr lang="en-US" dirty="0"/>
          </a:p>
        </p:txBody>
      </p:sp>
      <p:pic>
        <p:nvPicPr>
          <p:cNvPr id="2050" name="Picture 2" descr="https://www.beta.pvcdrom.org/sites/default/files/PVCDROM/PN-Junction/Images/DOP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48" y="148141"/>
            <a:ext cx="5124952" cy="2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7827" y="726336"/>
            <a:ext cx="4589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Solar</a:t>
            </a:r>
            <a:r>
              <a:rPr lang="sk-SK" dirty="0" smtClean="0"/>
              <a:t> </a:t>
            </a:r>
            <a:r>
              <a:rPr lang="sk-SK" dirty="0" err="1" smtClean="0"/>
              <a:t>cells</a:t>
            </a:r>
            <a:r>
              <a:rPr lang="sk-SK" dirty="0" smtClean="0"/>
              <a:t> are </a:t>
            </a:r>
            <a:r>
              <a:rPr lang="sk-SK" dirty="0" err="1" smtClean="0"/>
              <a:t>made</a:t>
            </a:r>
            <a:r>
              <a:rPr lang="sk-SK" dirty="0" smtClean="0"/>
              <a:t> of </a:t>
            </a:r>
            <a:r>
              <a:rPr lang="sk-SK" dirty="0" err="1" smtClean="0"/>
              <a:t>semiconductor</a:t>
            </a:r>
            <a:r>
              <a:rPr lang="sk-SK" dirty="0" smtClean="0"/>
              <a:t> </a:t>
            </a:r>
            <a:r>
              <a:rPr lang="sk-SK" dirty="0" err="1" smtClean="0"/>
              <a:t>material</a:t>
            </a:r>
            <a:endParaRPr lang="sk-SK" dirty="0" smtClean="0"/>
          </a:p>
          <a:p>
            <a:r>
              <a:rPr lang="sk-SK" dirty="0" smtClean="0"/>
              <a:t>Majority of </a:t>
            </a:r>
            <a:r>
              <a:rPr lang="sk-SK" dirty="0" err="1" smtClean="0"/>
              <a:t>solar</a:t>
            </a:r>
            <a:r>
              <a:rPr lang="sk-SK" dirty="0" smtClean="0"/>
              <a:t> </a:t>
            </a:r>
            <a:r>
              <a:rPr lang="sk-SK" dirty="0" err="1" smtClean="0"/>
              <a:t>cells</a:t>
            </a:r>
            <a:r>
              <a:rPr lang="sk-SK" dirty="0"/>
              <a:t>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uses</a:t>
            </a:r>
            <a:r>
              <a:rPr lang="sk-SK" dirty="0" smtClean="0"/>
              <a:t> </a:t>
            </a:r>
            <a:r>
              <a:rPr lang="sk-SK" dirty="0" err="1" smtClean="0"/>
              <a:t>silicon</a:t>
            </a:r>
            <a:r>
              <a:rPr lang="sk-SK" dirty="0" smtClean="0"/>
              <a:t>  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5" y="1452672"/>
            <a:ext cx="1253135" cy="1128651"/>
          </a:xfrm>
          <a:prstGeom prst="rect">
            <a:avLst/>
          </a:prstGeom>
        </p:spPr>
      </p:pic>
      <p:pic>
        <p:nvPicPr>
          <p:cNvPr id="2056" name="Picture 8" descr="Doped Silicon Crystal Lat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" y="3126191"/>
            <a:ext cx="5950408" cy="34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73" y="781993"/>
            <a:ext cx="2329957" cy="155524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64" y="3976162"/>
            <a:ext cx="6019800" cy="2305050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5498014" y="6420327"/>
            <a:ext cx="654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p-n prechode vzniká ochudobnená zóna a lokálne elektrické pole</a:t>
            </a:r>
            <a:endParaRPr lang="en-US" dirty="0"/>
          </a:p>
        </p:txBody>
      </p:sp>
      <p:sp>
        <p:nvSpPr>
          <p:cNvPr id="16" name="TextBox 17"/>
          <p:cNvSpPr txBox="1"/>
          <p:nvPr/>
        </p:nvSpPr>
        <p:spPr>
          <a:xfrm>
            <a:off x="6825508" y="3039238"/>
            <a:ext cx="533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koncentrácie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dopantov</a:t>
            </a:r>
            <a:r>
              <a:rPr lang="sk-SK" sz="1600" b="1" dirty="0" smtClean="0"/>
              <a:t>: 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15</a:t>
            </a:r>
            <a:r>
              <a:rPr lang="en-US" sz="1600" b="1" dirty="0" smtClean="0"/>
              <a:t> </a:t>
            </a:r>
            <a:r>
              <a:rPr lang="en-US" sz="1600" b="1" dirty="0" smtClean="0"/>
              <a:t>.. 10</a:t>
            </a:r>
            <a:r>
              <a:rPr lang="en-US" sz="1600" b="1" baseline="30000" dirty="0" smtClean="0"/>
              <a:t>19</a:t>
            </a:r>
            <a:r>
              <a:rPr lang="en-US" sz="1600" b="1" dirty="0" smtClean="0"/>
              <a:t>  </a:t>
            </a:r>
            <a:r>
              <a:rPr lang="en-US" sz="1600" b="1" dirty="0" smtClean="0"/>
              <a:t>cm</a:t>
            </a:r>
            <a:r>
              <a:rPr lang="en-US" sz="1600" b="1" baseline="30000" dirty="0" smtClean="0"/>
              <a:t>-3</a:t>
            </a:r>
            <a:r>
              <a:rPr lang="sk-SK" sz="1600" b="1" baseline="30000" dirty="0" smtClean="0"/>
              <a:t>   </a:t>
            </a:r>
            <a:r>
              <a:rPr lang="sk-SK" sz="1600" b="1" dirty="0"/>
              <a:t> </a:t>
            </a:r>
            <a:r>
              <a:rPr lang="sk-SK" sz="1600" b="1" dirty="0" smtClean="0"/>
              <a:t>              </a:t>
            </a:r>
            <a:r>
              <a:rPr lang="sk-SK" sz="1600" b="1" dirty="0" smtClean="0"/>
              <a:t>majoritné</a:t>
            </a:r>
            <a:endParaRPr lang="en-US" sz="1600" b="1" baseline="30000" dirty="0" smtClean="0"/>
          </a:p>
          <a:p>
            <a:r>
              <a:rPr lang="sk-SK" sz="1600" b="1" dirty="0"/>
              <a:t>koncentrácie</a:t>
            </a:r>
            <a:r>
              <a:rPr lang="en-US" sz="1600" b="1" dirty="0"/>
              <a:t> </a:t>
            </a:r>
            <a:r>
              <a:rPr lang="sk-SK" sz="1600" b="1" dirty="0" err="1" smtClean="0"/>
              <a:t>intrinzických</a:t>
            </a:r>
            <a:r>
              <a:rPr lang="sk-SK" sz="1600" b="1" dirty="0" smtClean="0"/>
              <a:t> nosičov: </a:t>
            </a:r>
            <a:r>
              <a:rPr lang="en-US" sz="1600" b="1" dirty="0" smtClean="0"/>
              <a:t>10</a:t>
            </a:r>
            <a:r>
              <a:rPr lang="sk-SK" sz="1600" b="1" baseline="30000" dirty="0" smtClean="0"/>
              <a:t>6</a:t>
            </a:r>
            <a:r>
              <a:rPr lang="en-US" sz="1600" b="1" dirty="0" smtClean="0"/>
              <a:t>  cm</a:t>
            </a:r>
            <a:r>
              <a:rPr lang="en-US" sz="1600" b="1" baseline="30000" dirty="0" smtClean="0"/>
              <a:t>-3</a:t>
            </a:r>
            <a:r>
              <a:rPr lang="sk-SK" sz="1600" b="1" baseline="30000" dirty="0" smtClean="0"/>
              <a:t> </a:t>
            </a:r>
            <a:r>
              <a:rPr lang="sk-SK" sz="1600" b="1" dirty="0"/>
              <a:t> </a:t>
            </a:r>
            <a:r>
              <a:rPr lang="sk-SK" sz="1600" b="1" dirty="0" smtClean="0"/>
              <a:t>        minoritné</a:t>
            </a:r>
            <a:endParaRPr lang="sk-SK" sz="1600" b="1" dirty="0" smtClean="0"/>
          </a:p>
          <a:p>
            <a:r>
              <a:rPr lang="en-US" sz="1600" b="1" dirty="0" err="1" smtClean="0"/>
              <a:t>Hustota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atómov</a:t>
            </a:r>
            <a:r>
              <a:rPr lang="en-US" sz="1600" b="1" dirty="0" smtClean="0"/>
              <a:t> v l</a:t>
            </a:r>
            <a:r>
              <a:rPr lang="sk-SK" sz="1600" b="1" dirty="0" err="1" smtClean="0"/>
              <a:t>átke</a:t>
            </a:r>
            <a:r>
              <a:rPr lang="sk-SK" sz="1600" b="1" dirty="0" smtClean="0"/>
              <a:t>: 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23</a:t>
            </a:r>
            <a:r>
              <a:rPr lang="en-US" sz="1600" b="1" dirty="0" smtClean="0"/>
              <a:t> </a:t>
            </a:r>
            <a:r>
              <a:rPr lang="en-US" sz="1600" b="1" dirty="0" smtClean="0"/>
              <a:t>cm</a:t>
            </a:r>
            <a:r>
              <a:rPr lang="en-US" sz="1600" b="1" baseline="30000" dirty="0" smtClean="0"/>
              <a:t>-3</a:t>
            </a:r>
            <a:endParaRPr lang="en-US" sz="1600" b="1" baseline="30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7905683" y="2639749"/>
            <a:ext cx="8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18" name="BlokTextu 17"/>
          <p:cNvSpPr txBox="1"/>
          <p:nvPr/>
        </p:nvSpPr>
        <p:spPr>
          <a:xfrm>
            <a:off x="10622540" y="2631383"/>
            <a:ext cx="11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7703" y="-18288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Physics of solar cells</a:t>
            </a:r>
            <a:endParaRPr lang="en-US" sz="36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3621548" y="2187742"/>
            <a:ext cx="261340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600" dirty="0" err="1" smtClean="0"/>
              <a:t>Forbidden</a:t>
            </a:r>
            <a:r>
              <a:rPr lang="sk-SK" sz="1600" dirty="0" smtClean="0"/>
              <a:t> band = </a:t>
            </a:r>
            <a:r>
              <a:rPr lang="sk-SK" sz="1600" dirty="0" err="1" smtClean="0"/>
              <a:t>energy</a:t>
            </a:r>
            <a:r>
              <a:rPr lang="sk-SK" sz="1600" dirty="0" smtClean="0"/>
              <a:t> </a:t>
            </a:r>
            <a:r>
              <a:rPr lang="sk-SK" sz="1600" dirty="0" err="1" smtClean="0"/>
              <a:t>gap</a:t>
            </a:r>
            <a:endParaRPr lang="sk-SK" sz="1600" dirty="0" smtClean="0"/>
          </a:p>
          <a:p>
            <a:r>
              <a:rPr lang="sk-SK" sz="1600" dirty="0" smtClean="0"/>
              <a:t>Zakázané pásmo</a:t>
            </a:r>
            <a:endParaRPr lang="sk-SK" sz="1600" dirty="0"/>
          </a:p>
        </p:txBody>
      </p:sp>
      <p:grpSp>
        <p:nvGrpSpPr>
          <p:cNvPr id="9" name="Group 27"/>
          <p:cNvGrpSpPr/>
          <p:nvPr/>
        </p:nvGrpSpPr>
        <p:grpSpPr>
          <a:xfrm>
            <a:off x="374524" y="1393575"/>
            <a:ext cx="3148358" cy="2057400"/>
            <a:chOff x="5023556" y="381000"/>
            <a:chExt cx="3148358" cy="2057400"/>
          </a:xfrm>
        </p:grpSpPr>
        <p:cxnSp>
          <p:nvCxnSpPr>
            <p:cNvPr id="10" name="Straight Connector 10"/>
            <p:cNvCxnSpPr/>
            <p:nvPr/>
          </p:nvCxnSpPr>
          <p:spPr>
            <a:xfrm>
              <a:off x="5410200" y="889376"/>
              <a:ext cx="23622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1"/>
            <p:cNvSpPr/>
            <p:nvPr/>
          </p:nvSpPr>
          <p:spPr>
            <a:xfrm>
              <a:off x="5334000" y="381000"/>
              <a:ext cx="2438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5410200" y="19050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5410200" y="1807192"/>
              <a:ext cx="23622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>
              <a:off x="5410200" y="1219200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6"/>
            <p:cNvSpPr txBox="1"/>
            <p:nvPr/>
          </p:nvSpPr>
          <p:spPr>
            <a:xfrm>
              <a:off x="7797212" y="990600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 smtClean="0">
                  <a:latin typeface="Symbol" pitchFamily="18" charset="2"/>
                </a:rPr>
                <a:t>e</a:t>
              </a:r>
              <a:r>
                <a:rPr lang="sk-SK" baseline="-25000" dirty="0" err="1" smtClean="0"/>
                <a:t>F</a:t>
              </a:r>
              <a:endParaRPr lang="sk-SK" baseline="-25000" dirty="0"/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7772400" y="153566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 smtClean="0">
                  <a:latin typeface="Symbol" pitchFamily="18" charset="2"/>
                </a:rPr>
                <a:t>e</a:t>
              </a:r>
              <a:r>
                <a:rPr lang="sk-SK" baseline="-25000" dirty="0" err="1" smtClean="0"/>
                <a:t>A</a:t>
              </a:r>
              <a:endParaRPr lang="sk-SK" baseline="-25000" dirty="0"/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7799696" y="172332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 smtClean="0">
                  <a:latin typeface="Symbol" pitchFamily="18" charset="2"/>
                </a:rPr>
                <a:t>e</a:t>
              </a:r>
              <a:r>
                <a:rPr lang="sk-SK" baseline="-25000" dirty="0" err="1" smtClean="0"/>
                <a:t>V</a:t>
              </a:r>
              <a:endParaRPr lang="sk-SK" baseline="-25000" dirty="0"/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7772400" y="511792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 smtClean="0">
                  <a:latin typeface="Symbol" pitchFamily="18" charset="2"/>
                </a:rPr>
                <a:t>e</a:t>
              </a:r>
              <a:r>
                <a:rPr lang="sk-SK" baseline="-25000" dirty="0" err="1" smtClean="0"/>
                <a:t>C</a:t>
              </a:r>
              <a:endParaRPr lang="sk-SK" baseline="-25000" dirty="0"/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7772400" y="685800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 smtClean="0">
                  <a:latin typeface="Symbol" pitchFamily="18" charset="2"/>
                </a:rPr>
                <a:t>e</a:t>
              </a:r>
              <a:r>
                <a:rPr lang="sk-SK" baseline="-25000" dirty="0" err="1" smtClean="0"/>
                <a:t>D</a:t>
              </a:r>
              <a:endParaRPr lang="sk-SK" baseline="-25000" dirty="0"/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5029200" y="17526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i="1" dirty="0" err="1" smtClean="0"/>
                <a:t>n</a:t>
              </a:r>
              <a:r>
                <a:rPr lang="sk-SK" i="1" baseline="-25000" dirty="0" err="1" smtClean="0"/>
                <a:t>h</a:t>
              </a:r>
              <a:endParaRPr lang="sk-SK" i="1" baseline="-25000" dirty="0"/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5023556" y="1524000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i="1" dirty="0" err="1" smtClean="0"/>
                <a:t>n</a:t>
              </a:r>
              <a:r>
                <a:rPr lang="sk-SK" i="1" baseline="-25000" dirty="0" err="1" smtClean="0"/>
                <a:t>A</a:t>
              </a:r>
              <a:endParaRPr lang="sk-SK" i="1" baseline="-25000" dirty="0"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29200" y="6096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i="1" dirty="0" err="1" smtClean="0"/>
                <a:t>n</a:t>
              </a:r>
              <a:r>
                <a:rPr lang="sk-SK" i="1" baseline="-25000" dirty="0" err="1" smtClean="0"/>
                <a:t>D</a:t>
              </a:r>
              <a:endParaRPr lang="sk-SK" i="1" baseline="-25000" dirty="0"/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5023556" y="3810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i="1" dirty="0" smtClean="0"/>
                <a:t>n</a:t>
              </a:r>
              <a:r>
                <a:rPr lang="sk-SK" i="1" baseline="-25000" dirty="0" smtClean="0"/>
                <a:t>e</a:t>
              </a:r>
              <a:endParaRPr lang="sk-SK" i="1" baseline="-25000" dirty="0"/>
            </a:p>
          </p:txBody>
        </p:sp>
      </p:grpSp>
      <p:sp>
        <p:nvSpPr>
          <p:cNvPr id="4" name="BlokTextu 3"/>
          <p:cNvSpPr txBox="1"/>
          <p:nvPr/>
        </p:nvSpPr>
        <p:spPr>
          <a:xfrm>
            <a:off x="1090453" y="3007423"/>
            <a:ext cx="213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Valenčné pásmo</a:t>
            </a:r>
            <a:endParaRPr lang="en-US" dirty="0"/>
          </a:p>
        </p:txBody>
      </p:sp>
      <p:sp>
        <p:nvSpPr>
          <p:cNvPr id="25" name="BlokTextu 24"/>
          <p:cNvSpPr txBox="1"/>
          <p:nvPr/>
        </p:nvSpPr>
        <p:spPr>
          <a:xfrm>
            <a:off x="1011769" y="1381618"/>
            <a:ext cx="213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Vodivostné</a:t>
            </a:r>
            <a:r>
              <a:rPr lang="sk-SK" dirty="0" smtClean="0"/>
              <a:t> pásmo</a:t>
            </a:r>
            <a:endParaRPr lang="en-US" dirty="0"/>
          </a:p>
        </p:txBody>
      </p:sp>
      <p:cxnSp>
        <p:nvCxnSpPr>
          <p:cNvPr id="27" name="Rovná spojovacia šípka 26"/>
          <p:cNvCxnSpPr/>
          <p:nvPr/>
        </p:nvCxnSpPr>
        <p:spPr>
          <a:xfrm flipH="1" flipV="1">
            <a:off x="3621548" y="1806841"/>
            <a:ext cx="18514" cy="114300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V="1">
            <a:off x="308227" y="1304141"/>
            <a:ext cx="0" cy="2234153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"/>
          <p:cNvSpPr txBox="1"/>
          <p:nvPr/>
        </p:nvSpPr>
        <p:spPr>
          <a:xfrm rot="16200000">
            <a:off x="-233429" y="2149257"/>
            <a:ext cx="8054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600" dirty="0" smtClean="0"/>
              <a:t>Energia</a:t>
            </a:r>
            <a:endParaRPr lang="sk-SK" sz="1600" dirty="0"/>
          </a:p>
        </p:txBody>
      </p:sp>
      <p:sp>
        <p:nvSpPr>
          <p:cNvPr id="32" name="Ovál 31"/>
          <p:cNvSpPr/>
          <p:nvPr/>
        </p:nvSpPr>
        <p:spPr>
          <a:xfrm>
            <a:off x="2812728" y="2932606"/>
            <a:ext cx="239270" cy="197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Ovál 34"/>
          <p:cNvSpPr/>
          <p:nvPr/>
        </p:nvSpPr>
        <p:spPr>
          <a:xfrm>
            <a:off x="883992" y="2921560"/>
            <a:ext cx="239270" cy="197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6" name="Ovál 35"/>
          <p:cNvSpPr/>
          <p:nvPr/>
        </p:nvSpPr>
        <p:spPr>
          <a:xfrm>
            <a:off x="2848249" y="1566284"/>
            <a:ext cx="239270" cy="1979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7" name="Ovál 36"/>
          <p:cNvSpPr/>
          <p:nvPr/>
        </p:nvSpPr>
        <p:spPr>
          <a:xfrm>
            <a:off x="849974" y="1592106"/>
            <a:ext cx="239270" cy="1979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38" name="Rovná spojovacia šípka 37"/>
          <p:cNvCxnSpPr>
            <a:stCxn id="35" idx="0"/>
            <a:endCxn id="37" idx="4"/>
          </p:cNvCxnSpPr>
          <p:nvPr/>
        </p:nvCxnSpPr>
        <p:spPr>
          <a:xfrm flipH="1" flipV="1">
            <a:off x="969609" y="1790069"/>
            <a:ext cx="34018" cy="11314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ovacia šípka 40"/>
          <p:cNvCxnSpPr/>
          <p:nvPr/>
        </p:nvCxnSpPr>
        <p:spPr>
          <a:xfrm flipV="1">
            <a:off x="2942478" y="2759266"/>
            <a:ext cx="0" cy="2035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/>
          <p:cNvCxnSpPr/>
          <p:nvPr/>
        </p:nvCxnSpPr>
        <p:spPr>
          <a:xfrm flipV="1">
            <a:off x="2972328" y="1695611"/>
            <a:ext cx="0" cy="2035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://www.liv.ac.uk/media/livacuk/renewableenergy/images/pv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133" y="1046416"/>
            <a:ext cx="5977377" cy="2300864"/>
          </a:xfrm>
          <a:prstGeom prst="rect">
            <a:avLst/>
          </a:prstGeom>
          <a:noFill/>
        </p:spPr>
      </p:pic>
      <p:pic>
        <p:nvPicPr>
          <p:cNvPr id="46" name="Picture 4" descr="http://www.liv.ac.uk/media/livacuk/renewableenergy/images/pv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75" y="3347278"/>
            <a:ext cx="4657725" cy="3600451"/>
          </a:xfrm>
          <a:prstGeom prst="rect">
            <a:avLst/>
          </a:prstGeom>
          <a:noFill/>
        </p:spPr>
      </p:pic>
      <p:pic>
        <p:nvPicPr>
          <p:cNvPr id="47" name="Picture 6" descr="http://www.liv.ac.uk/media/livacuk/renewableenergy/images/pvfig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712" y="3291912"/>
            <a:ext cx="5413428" cy="3760558"/>
          </a:xfrm>
          <a:prstGeom prst="rect">
            <a:avLst/>
          </a:prstGeom>
          <a:noFill/>
        </p:spPr>
      </p:pic>
      <p:sp>
        <p:nvSpPr>
          <p:cNvPr id="26" name="TextBox 1"/>
          <p:cNvSpPr txBox="1"/>
          <p:nvPr/>
        </p:nvSpPr>
        <p:spPr>
          <a:xfrm>
            <a:off x="537703" y="550621"/>
            <a:ext cx="70723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Na rozdiel od diskr</a:t>
            </a:r>
            <a:r>
              <a:rPr lang="sk-SK" sz="1600" dirty="0"/>
              <a:t>é</a:t>
            </a:r>
            <a:r>
              <a:rPr lang="sk-SK" sz="1600" dirty="0" smtClean="0"/>
              <a:t>tnych hladín v jednotlivých atómoch, v kryštalickej štruktúre mnohých atómov sa nosiče náboja pohybujú takmer voľne (akoby častice plynu) a v rámci energií v </a:t>
            </a:r>
            <a:r>
              <a:rPr lang="sk-SK" sz="1600" dirty="0" err="1" smtClean="0"/>
              <a:t>kvázispojitých</a:t>
            </a:r>
            <a:r>
              <a:rPr lang="sk-SK" sz="1600" dirty="0" smtClean="0"/>
              <a:t> pásoch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739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6" y="966842"/>
            <a:ext cx="6800279" cy="42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94918" y="1610475"/>
            <a:ext cx="45978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základom je Si doska </a:t>
            </a:r>
            <a:r>
              <a:rPr lang="sk-SK" b="1" dirty="0" err="1"/>
              <a:t>p-typ</a:t>
            </a:r>
            <a:endParaRPr lang="sk-SK" b="1" dirty="0"/>
          </a:p>
          <a:p>
            <a:r>
              <a:rPr lang="sk-SK" b="1" dirty="0"/>
              <a:t>na vrchu je vrstva </a:t>
            </a:r>
            <a:r>
              <a:rPr lang="sk-SK" b="1" dirty="0" err="1"/>
              <a:t>n-typ</a:t>
            </a:r>
            <a:r>
              <a:rPr lang="sk-SK" b="1" dirty="0"/>
              <a:t> ako </a:t>
            </a:r>
            <a:r>
              <a:rPr lang="sk-SK" b="1" dirty="0" err="1"/>
              <a:t>emitor</a:t>
            </a:r>
            <a:r>
              <a:rPr lang="sk-SK" b="1" dirty="0"/>
              <a:t> elektrónov</a:t>
            </a:r>
          </a:p>
          <a:p>
            <a:r>
              <a:rPr lang="sk-SK" b="1" dirty="0" err="1"/>
              <a:t>N-typ</a:t>
            </a:r>
            <a:r>
              <a:rPr lang="sk-SK" b="1" dirty="0"/>
              <a:t> </a:t>
            </a:r>
            <a:r>
              <a:rPr lang="sk-SK" b="1" dirty="0" err="1"/>
              <a:t>emitor</a:t>
            </a:r>
            <a:r>
              <a:rPr lang="sk-SK" b="1" dirty="0"/>
              <a:t> je pokrytý antireflexnou vrstvou </a:t>
            </a:r>
          </a:p>
          <a:p>
            <a:r>
              <a:rPr lang="sk-SK" b="1" dirty="0"/>
              <a:t>           spolu s kovovým kolektorom </a:t>
            </a:r>
            <a:r>
              <a:rPr lang="sk-SK" b="1" dirty="0" smtClean="0"/>
              <a:t>náboja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- </a:t>
            </a:r>
            <a:r>
              <a:rPr lang="en-US" b="1" dirty="0" err="1" smtClean="0"/>
              <a:t>hrebe</a:t>
            </a:r>
            <a:r>
              <a:rPr lang="sk-SK" b="1" dirty="0" err="1" smtClean="0"/>
              <a:t>ňové</a:t>
            </a:r>
            <a:r>
              <a:rPr lang="sk-SK" b="1" dirty="0" smtClean="0"/>
              <a:t> elektródy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6311" y="4040974"/>
            <a:ext cx="5366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p-oblasť</a:t>
            </a:r>
            <a:r>
              <a:rPr lang="sk-SK" b="1" dirty="0"/>
              <a:t> dostatočne hrubá</a:t>
            </a:r>
          </a:p>
          <a:p>
            <a:r>
              <a:rPr lang="sk-SK" b="1" dirty="0"/>
              <a:t>aby slúžila ako </a:t>
            </a:r>
            <a:r>
              <a:rPr lang="en-US" b="1" dirty="0" smtClean="0"/>
              <a:t>“</a:t>
            </a:r>
            <a:r>
              <a:rPr lang="sk-SK" b="1" dirty="0" smtClean="0"/>
              <a:t>membrána</a:t>
            </a:r>
            <a:r>
              <a:rPr lang="en-US" b="1" dirty="0" smtClean="0"/>
              <a:t>”</a:t>
            </a:r>
            <a:r>
              <a:rPr lang="sk-SK" b="1" dirty="0" smtClean="0"/>
              <a:t> </a:t>
            </a:r>
            <a:r>
              <a:rPr lang="sk-SK" b="1" dirty="0"/>
              <a:t>len pre diery</a:t>
            </a:r>
          </a:p>
          <a:p>
            <a:endParaRPr lang="sk-SK" b="1" dirty="0"/>
          </a:p>
          <a:p>
            <a:r>
              <a:rPr lang="sk-SK" b="1" dirty="0"/>
              <a:t>Minoritné nosiče nechceme aby došli až ku kontaktom</a:t>
            </a: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46847" y="0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Physics of solar cells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63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46847" y="0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Physics of solar cells</a:t>
            </a:r>
            <a:endParaRPr lang="en-US" sz="3600" b="1" dirty="0"/>
          </a:p>
        </p:txBody>
      </p:sp>
      <p:sp>
        <p:nvSpPr>
          <p:cNvPr id="3" name="TextBox 1"/>
          <p:cNvSpPr txBox="1"/>
          <p:nvPr/>
        </p:nvSpPr>
        <p:spPr>
          <a:xfrm>
            <a:off x="6138979" y="369290"/>
            <a:ext cx="3877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Volt-ampérová</a:t>
            </a:r>
            <a:r>
              <a:rPr lang="sk-SK" sz="1600" b="1" dirty="0" smtClean="0"/>
              <a:t> charakteristika </a:t>
            </a:r>
            <a:r>
              <a:rPr lang="sk-SK" sz="1600" b="1" dirty="0" err="1" smtClean="0"/>
              <a:t>pn</a:t>
            </a:r>
            <a:r>
              <a:rPr lang="sk-SK" sz="1600" b="1" dirty="0" smtClean="0"/>
              <a:t> prechodu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491" y="755821"/>
            <a:ext cx="3325195" cy="7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41" y="836832"/>
            <a:ext cx="4383450" cy="29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70" y="4017798"/>
            <a:ext cx="3135551" cy="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817" y="4842156"/>
            <a:ext cx="2224035" cy="64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5"/>
          <p:cNvSpPr txBox="1"/>
          <p:nvPr/>
        </p:nvSpPr>
        <p:spPr>
          <a:xfrm>
            <a:off x="3127884" y="4999248"/>
            <a:ext cx="1047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 smtClean="0"/>
              <a:t>open</a:t>
            </a:r>
            <a:r>
              <a:rPr lang="sk-SK" sz="1400" dirty="0" smtClean="0"/>
              <a:t> </a:t>
            </a:r>
            <a:r>
              <a:rPr lang="sk-SK" sz="1400" dirty="0" err="1" smtClean="0"/>
              <a:t>circuit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491" y="1606383"/>
            <a:ext cx="3960991" cy="261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1219" y="401779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7"/>
          <p:cNvSpPr txBox="1"/>
          <p:nvPr/>
        </p:nvSpPr>
        <p:spPr>
          <a:xfrm>
            <a:off x="9447061" y="3474033"/>
            <a:ext cx="249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p</a:t>
            </a:r>
            <a:r>
              <a:rPr lang="sk-SK" sz="1600" b="1" dirty="0" smtClean="0"/>
              <a:t>odmienka pre max. výkon</a:t>
            </a:r>
            <a:endParaRPr lang="en-US" sz="16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47061" y="4527809"/>
            <a:ext cx="19124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9"/>
          <p:cNvSpPr txBox="1"/>
          <p:nvPr/>
        </p:nvSpPr>
        <p:spPr>
          <a:xfrm>
            <a:off x="7228658" y="4283593"/>
            <a:ext cx="2092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v</a:t>
            </a:r>
            <a:r>
              <a:rPr lang="sk-SK" sz="1600" b="1" dirty="0" smtClean="0"/>
              <a:t>zťah pre geometrickú</a:t>
            </a:r>
          </a:p>
          <a:p>
            <a:r>
              <a:rPr lang="sk-SK" sz="1600" b="1" dirty="0" smtClean="0"/>
              <a:t>konštrukciu </a:t>
            </a:r>
          </a:p>
          <a:p>
            <a:r>
              <a:rPr lang="sk-SK" sz="1600" b="1" dirty="0" err="1" smtClean="0"/>
              <a:t>max.power</a:t>
            </a:r>
            <a:r>
              <a:rPr lang="sk-SK" sz="1600" b="1" dirty="0" smtClean="0"/>
              <a:t> point</a:t>
            </a:r>
            <a:endParaRPr lang="en-US" sz="1600" b="1" dirty="0"/>
          </a:p>
        </p:txBody>
      </p:sp>
      <p:sp>
        <p:nvSpPr>
          <p:cNvPr id="15" name="TextBox 5"/>
          <p:cNvSpPr txBox="1"/>
          <p:nvPr/>
        </p:nvSpPr>
        <p:spPr>
          <a:xfrm>
            <a:off x="9939188" y="2886674"/>
            <a:ext cx="1699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Ako nájsť </a:t>
            </a:r>
            <a:r>
              <a:rPr lang="sk-SK" sz="1600" b="1" dirty="0" err="1" smtClean="0"/>
              <a:t>j</a:t>
            </a:r>
            <a:r>
              <a:rPr lang="sk-SK" sz="1600" b="1" baseline="-25000" dirty="0" err="1" smtClean="0"/>
              <a:t>mp</a:t>
            </a:r>
            <a:r>
              <a:rPr lang="sk-SK" sz="1600" b="1" dirty="0" err="1" smtClean="0"/>
              <a:t>,V</a:t>
            </a:r>
            <a:r>
              <a:rPr lang="sk-SK" sz="1600" b="1" baseline="-25000" dirty="0" err="1" smtClean="0"/>
              <a:t>mp</a:t>
            </a:r>
            <a:r>
              <a:rPr lang="sk-SK" sz="1600" b="1" dirty="0"/>
              <a:t>?</a:t>
            </a:r>
            <a:endParaRPr lang="en-US" sz="1600" b="1" dirty="0"/>
          </a:p>
        </p:txBody>
      </p:sp>
      <p:sp>
        <p:nvSpPr>
          <p:cNvPr id="16" name="TextBox 25"/>
          <p:cNvSpPr txBox="1"/>
          <p:nvPr/>
        </p:nvSpPr>
        <p:spPr>
          <a:xfrm>
            <a:off x="7346030" y="5795727"/>
            <a:ext cx="185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Fill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factor</a:t>
            </a:r>
            <a:r>
              <a:rPr lang="sk-SK" sz="1600" b="1" dirty="0" smtClean="0"/>
              <a:t> - definícia</a:t>
            </a:r>
            <a:endParaRPr lang="en-US" sz="1600" b="1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4520" y="5531223"/>
            <a:ext cx="1837516" cy="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9418" y="6000608"/>
            <a:ext cx="6712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28"/>
          <p:cNvSpPr txBox="1"/>
          <p:nvPr/>
        </p:nvSpPr>
        <p:spPr>
          <a:xfrm>
            <a:off x="2375612" y="5886238"/>
            <a:ext cx="351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p</a:t>
            </a:r>
            <a:r>
              <a:rPr lang="sk-SK" sz="1600" b="1" dirty="0" smtClean="0"/>
              <a:t>rúd </a:t>
            </a:r>
            <a:r>
              <a:rPr lang="sk-SK" sz="1600" b="1" dirty="0" err="1" smtClean="0"/>
              <a:t>chem</a:t>
            </a:r>
            <a:r>
              <a:rPr lang="sk-SK" sz="1600" b="1" dirty="0" smtClean="0"/>
              <a:t>. energie emitovaný fotónmi</a:t>
            </a:r>
          </a:p>
          <a:p>
            <a:r>
              <a:rPr lang="sk-SK" sz="1600" b="1" dirty="0" smtClean="0"/>
              <a:t>v rozpojenom obvode, kde všetky páry</a:t>
            </a:r>
          </a:p>
          <a:p>
            <a:r>
              <a:rPr lang="sk-SK" sz="1600" b="1" dirty="0" err="1" smtClean="0"/>
              <a:t>e-d</a:t>
            </a:r>
            <a:r>
              <a:rPr lang="sk-SK" sz="1600" b="1" dirty="0" smtClean="0"/>
              <a:t> musia </a:t>
            </a:r>
            <a:r>
              <a:rPr lang="sk-SK" sz="1600" b="1" dirty="0" err="1" smtClean="0"/>
              <a:t>zrekombinovať</a:t>
            </a:r>
            <a:endParaRPr lang="en-US" sz="1600" b="1" dirty="0"/>
          </a:p>
        </p:txBody>
      </p:sp>
      <p:cxnSp>
        <p:nvCxnSpPr>
          <p:cNvPr id="21" name="Rovná spojovacia šípka 20"/>
          <p:cNvCxnSpPr/>
          <p:nvPr/>
        </p:nvCxnSpPr>
        <p:spPr>
          <a:xfrm flipH="1" flipV="1">
            <a:off x="3761295" y="1338606"/>
            <a:ext cx="958237" cy="9427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4719532" y="1158653"/>
            <a:ext cx="96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v</a:t>
            </a:r>
            <a:r>
              <a:rPr lang="sk-SK" dirty="0" smtClean="0">
                <a:solidFill>
                  <a:srgbClr val="0070C0"/>
                </a:solidFill>
              </a:rPr>
              <a:t> tme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flipH="1" flipV="1">
            <a:off x="3498462" y="2990271"/>
            <a:ext cx="958237" cy="9427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4456698" y="2810318"/>
            <a:ext cx="122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ožiarené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46846" y="0"/>
            <a:ext cx="1090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Efficiency of solar cell     </a:t>
            </a:r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účinnosť solárneho článku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21751" y="3797572"/>
            <a:ext cx="289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 5800K </a:t>
            </a:r>
            <a:r>
              <a:rPr lang="en-US" sz="1600" b="1" dirty="0" err="1" smtClean="0"/>
              <a:t>slnko</a:t>
            </a:r>
            <a:endParaRPr lang="en-US" sz="1600" b="1" dirty="0" smtClean="0"/>
          </a:p>
          <a:p>
            <a:r>
              <a:rPr lang="en-US" sz="1600" b="1" dirty="0" err="1" smtClean="0">
                <a:latin typeface="Symbol" pitchFamily="18" charset="2"/>
              </a:rPr>
              <a:t>h</a:t>
            </a:r>
            <a:r>
              <a:rPr lang="en-US" sz="1600" b="1" baseline="-25000" dirty="0" err="1" smtClean="0"/>
              <a:t>conc</a:t>
            </a:r>
            <a:r>
              <a:rPr lang="sk-SK" sz="1600" b="1" dirty="0" smtClean="0"/>
              <a:t>=</a:t>
            </a:r>
            <a:r>
              <a:rPr lang="en-US" sz="1600" b="1" dirty="0" smtClean="0"/>
              <a:t>86%</a:t>
            </a:r>
          </a:p>
          <a:p>
            <a:r>
              <a:rPr lang="en-US" sz="1600" b="1" dirty="0" err="1" smtClean="0">
                <a:latin typeface="Symbol" pitchFamily="18" charset="2"/>
              </a:rPr>
              <a:t>h</a:t>
            </a:r>
            <a:r>
              <a:rPr lang="en-US" sz="1600" b="1" baseline="-25000" dirty="0" err="1" smtClean="0"/>
              <a:t>nonconc</a:t>
            </a:r>
            <a:r>
              <a:rPr lang="en-US" sz="1600" b="1" baseline="-25000" dirty="0" smtClean="0"/>
              <a:t>.</a:t>
            </a:r>
            <a:r>
              <a:rPr lang="en-US" sz="1600" b="1" dirty="0" smtClean="0"/>
              <a:t>=67%</a:t>
            </a:r>
            <a:endParaRPr lang="en-US" sz="1600" b="1" dirty="0"/>
          </a:p>
        </p:txBody>
      </p:sp>
      <p:sp>
        <p:nvSpPr>
          <p:cNvPr id="5" name="TextBox 12"/>
          <p:cNvSpPr txBox="1"/>
          <p:nvPr/>
        </p:nvSpPr>
        <p:spPr>
          <a:xfrm>
            <a:off x="43948" y="2855582"/>
            <a:ext cx="5821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Vhodná hrúbka – kompromis </a:t>
            </a:r>
          </a:p>
          <a:p>
            <a:pPr>
              <a:buFontTx/>
              <a:buChar char="-"/>
            </a:pPr>
            <a:r>
              <a:rPr lang="sk-SK" sz="1600" b="1" dirty="0" smtClean="0"/>
              <a:t>keď už ďalšie zvyšovanie by </a:t>
            </a:r>
            <a:r>
              <a:rPr lang="sk-SK" sz="1600" b="1" dirty="0" err="1" smtClean="0"/>
              <a:t>spôsobíilo</a:t>
            </a:r>
            <a:r>
              <a:rPr lang="sk-SK" sz="1600" b="1" dirty="0" smtClean="0"/>
              <a:t> toľko </a:t>
            </a:r>
            <a:r>
              <a:rPr lang="sk-SK" sz="1600" b="1" dirty="0" err="1" smtClean="0"/>
              <a:t>rekombinácie</a:t>
            </a:r>
            <a:r>
              <a:rPr lang="sk-SK" sz="1600" b="1" dirty="0" smtClean="0"/>
              <a:t> navyše </a:t>
            </a:r>
          </a:p>
          <a:p>
            <a:r>
              <a:rPr lang="sk-SK" sz="1600" b="1" dirty="0" smtClean="0"/>
              <a:t>   ako generovaných párov navyše</a:t>
            </a:r>
            <a:endParaRPr lang="en-US" sz="1600" b="1" dirty="0"/>
          </a:p>
        </p:txBody>
      </p:sp>
      <p:sp>
        <p:nvSpPr>
          <p:cNvPr id="6" name="TextBox 2"/>
          <p:cNvSpPr txBox="1"/>
          <p:nvPr/>
        </p:nvSpPr>
        <p:spPr>
          <a:xfrm>
            <a:off x="228600" y="703509"/>
            <a:ext cx="13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Maxim</a:t>
            </a:r>
            <a:r>
              <a:rPr lang="sk-SK" sz="1600" b="1" u="sng" dirty="0" err="1" smtClean="0"/>
              <a:t>álny</a:t>
            </a:r>
            <a:r>
              <a:rPr lang="sk-SK" sz="1600" b="1" u="sng" dirty="0" smtClean="0"/>
              <a:t> </a:t>
            </a:r>
            <a:r>
              <a:rPr lang="sk-SK" sz="1600" b="1" i="1" u="sng" dirty="0" err="1" smtClean="0"/>
              <a:t>j</a:t>
            </a:r>
            <a:r>
              <a:rPr lang="sk-SK" sz="1600" b="1" i="1" u="sng" baseline="-25000" dirty="0" err="1" smtClean="0"/>
              <a:t>SC</a:t>
            </a:r>
            <a:endParaRPr lang="en-US" sz="1600" b="1" i="1" u="sng" baseline="-25000" dirty="0"/>
          </a:p>
        </p:txBody>
      </p:sp>
      <p:sp>
        <p:nvSpPr>
          <p:cNvPr id="7" name="TextBox 3"/>
          <p:cNvSpPr txBox="1"/>
          <p:nvPr/>
        </p:nvSpPr>
        <p:spPr>
          <a:xfrm>
            <a:off x="1785287" y="753886"/>
            <a:ext cx="665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Pre dostatočne hrubý </a:t>
            </a:r>
            <a:r>
              <a:rPr lang="sk-SK" sz="1600" b="1" dirty="0" err="1" smtClean="0"/>
              <a:t>sol.článok</a:t>
            </a:r>
            <a:r>
              <a:rPr lang="sk-SK" sz="1600" b="1" dirty="0" smtClean="0"/>
              <a:t>, aby sa naplno využila jeho </a:t>
            </a:r>
            <a:r>
              <a:rPr lang="sk-SK" sz="1600" b="1" dirty="0" err="1" smtClean="0"/>
              <a:t>absorptivita</a:t>
            </a:r>
            <a:endParaRPr lang="sk-SK" sz="1600" b="1" dirty="0" smtClean="0"/>
          </a:p>
          <a:p>
            <a:r>
              <a:rPr lang="en-US" sz="1600" b="1" dirty="0" smtClean="0"/>
              <a:t> </a:t>
            </a:r>
            <a:r>
              <a:rPr lang="sk-SK" sz="1600" b="1" dirty="0" smtClean="0"/>
              <a:t>s veľkou difúznou dĺžkou </a:t>
            </a:r>
            <a:r>
              <a:rPr lang="en-US" sz="1600" b="1" dirty="0" smtClean="0"/>
              <a:t>a </a:t>
            </a:r>
            <a:r>
              <a:rPr lang="en-US" sz="1600" b="1" dirty="0" err="1" smtClean="0"/>
              <a:t>predpoklad</a:t>
            </a:r>
            <a:r>
              <a:rPr lang="sk-SK" sz="1600" b="1" dirty="0" err="1" smtClean="0"/>
              <a:t>áme</a:t>
            </a:r>
            <a:r>
              <a:rPr lang="sk-SK" sz="1600" b="1" dirty="0" smtClean="0"/>
              <a:t> účinnú antireflexnú vrstvu s r=0</a:t>
            </a:r>
            <a:endParaRPr lang="en-US" sz="1600" b="1" dirty="0"/>
          </a:p>
        </p:txBody>
      </p:sp>
      <p:sp>
        <p:nvSpPr>
          <p:cNvPr id="8" name="TextBox 5"/>
          <p:cNvSpPr txBox="1"/>
          <p:nvPr/>
        </p:nvSpPr>
        <p:spPr>
          <a:xfrm>
            <a:off x="186856" y="2450819"/>
            <a:ext cx="1467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u="sng" dirty="0" smtClean="0"/>
              <a:t>Maximálne V</a:t>
            </a:r>
            <a:r>
              <a:rPr lang="sk-SK" sz="1600" b="1" u="sng" baseline="-25000" dirty="0" smtClean="0"/>
              <a:t>OC</a:t>
            </a:r>
            <a:endParaRPr lang="en-US" sz="1600" b="1" u="sng" baseline="-25000" dirty="0"/>
          </a:p>
        </p:txBody>
      </p:sp>
      <p:sp>
        <p:nvSpPr>
          <p:cNvPr id="9" name="TextBox 11"/>
          <p:cNvSpPr txBox="1"/>
          <p:nvPr/>
        </p:nvSpPr>
        <p:spPr>
          <a:xfrm>
            <a:off x="1785287" y="2477075"/>
            <a:ext cx="6711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k</a:t>
            </a:r>
            <a:r>
              <a:rPr lang="sk-SK" sz="1600" b="1" dirty="0" smtClean="0"/>
              <a:t>eď je hrúbka </a:t>
            </a:r>
            <a:r>
              <a:rPr lang="sk-SK" sz="1600" b="1" dirty="0" err="1" smtClean="0"/>
              <a:t>sol.článku</a:t>
            </a:r>
            <a:r>
              <a:rPr lang="sk-SK" sz="1600" b="1" dirty="0" smtClean="0"/>
              <a:t> takmer nulová, lebo najvyššia generácia pri povrchu</a:t>
            </a:r>
            <a:endParaRPr lang="en-US" sz="1600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181" y="1270935"/>
            <a:ext cx="2249978" cy="89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25"/>
          <p:cNvSpPr txBox="1"/>
          <p:nvPr/>
        </p:nvSpPr>
        <p:spPr>
          <a:xfrm>
            <a:off x="9554863" y="802847"/>
            <a:ext cx="217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výsledná max. účinnosť</a:t>
            </a:r>
            <a:endParaRPr lang="en-US" sz="16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76" y="3927787"/>
            <a:ext cx="3815587" cy="28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6"/>
          <p:cNvSpPr txBox="1"/>
          <p:nvPr/>
        </p:nvSpPr>
        <p:spPr>
          <a:xfrm>
            <a:off x="5847938" y="2834168"/>
            <a:ext cx="594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Hrúbka </a:t>
            </a:r>
            <a:r>
              <a:rPr lang="sk-SK" sz="1600" dirty="0" err="1" smtClean="0"/>
              <a:t>absorbéru</a:t>
            </a:r>
            <a:r>
              <a:rPr lang="sk-SK" sz="1600" dirty="0" smtClean="0"/>
              <a:t> musí byť taká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sk-SK" sz="1600" dirty="0" smtClean="0"/>
              <a:t>že </a:t>
            </a:r>
            <a:r>
              <a:rPr lang="sk-SK" sz="1600" dirty="0" smtClean="0"/>
              <a:t>difúzna dĺžka je väčšia ako hrúbka </a:t>
            </a:r>
          </a:p>
          <a:p>
            <a:r>
              <a:rPr lang="sk-SK" sz="1600" dirty="0" smtClean="0"/>
              <a:t>a zároveň hrúbka musí byť väčšia ako </a:t>
            </a:r>
            <a:r>
              <a:rPr lang="sk-SK" sz="1600" dirty="0" smtClean="0"/>
              <a:t>penetračná </a:t>
            </a:r>
            <a:r>
              <a:rPr lang="sk-SK" sz="1600" dirty="0" smtClean="0"/>
              <a:t>hĺbka fotónov </a:t>
            </a:r>
            <a:r>
              <a:rPr lang="sk-SK" sz="1600" dirty="0" smtClean="0"/>
              <a:t>1/</a:t>
            </a:r>
            <a:r>
              <a:rPr lang="sk-SK" sz="1600" dirty="0" smtClean="0">
                <a:latin typeface="Symbol" panose="05050102010706020507" pitchFamily="18" charset="2"/>
              </a:rPr>
              <a:t>a</a:t>
            </a:r>
            <a:endParaRPr lang="sk-SK" sz="1600" dirty="0">
              <a:latin typeface="Symbol" panose="05050102010706020507" pitchFamily="18" charset="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141077" y="4225548"/>
            <a:ext cx="2672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u="sng" dirty="0" err="1" smtClean="0"/>
              <a:t>Tenkovrstvové</a:t>
            </a:r>
            <a:r>
              <a:rPr lang="sk-SK" sz="1600" b="1" u="sng" dirty="0" smtClean="0"/>
              <a:t> solárne články</a:t>
            </a:r>
            <a:endParaRPr lang="en-US" sz="1600" b="1" u="sng" dirty="0"/>
          </a:p>
        </p:txBody>
      </p:sp>
      <p:sp>
        <p:nvSpPr>
          <p:cNvPr id="16" name="TextBox 3"/>
          <p:cNvSpPr txBox="1"/>
          <p:nvPr/>
        </p:nvSpPr>
        <p:spPr>
          <a:xfrm>
            <a:off x="4062496" y="4545094"/>
            <a:ext cx="68278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priame optické prechody</a:t>
            </a:r>
          </a:p>
          <a:p>
            <a:r>
              <a:rPr lang="sk-SK" dirty="0"/>
              <a:t>v</a:t>
            </a:r>
            <a:r>
              <a:rPr lang="sk-SK" dirty="0" smtClean="0"/>
              <a:t>ysoký </a:t>
            </a:r>
            <a:r>
              <a:rPr lang="sk-SK" dirty="0" err="1" smtClean="0"/>
              <a:t>absorp</a:t>
            </a:r>
            <a:r>
              <a:rPr lang="sk-SK" dirty="0" smtClean="0"/>
              <a:t>. </a:t>
            </a:r>
            <a:r>
              <a:rPr lang="en-US" dirty="0" smtClean="0"/>
              <a:t>k</a:t>
            </a:r>
            <a:r>
              <a:rPr lang="sk-SK" dirty="0" err="1" smtClean="0"/>
              <a:t>oeficient</a:t>
            </a:r>
            <a:endParaRPr lang="sk-SK" dirty="0" smtClean="0"/>
          </a:p>
          <a:p>
            <a:r>
              <a:rPr lang="sk-SK" dirty="0" smtClean="0"/>
              <a:t>Prípustné aj materiály s nižšou mobilitou, </a:t>
            </a:r>
            <a:r>
              <a:rPr lang="sk-SK" dirty="0" err="1" smtClean="0"/>
              <a:t>dif</a:t>
            </a:r>
            <a:r>
              <a:rPr lang="sk-SK" dirty="0" smtClean="0"/>
              <a:t>. </a:t>
            </a:r>
            <a:r>
              <a:rPr lang="en-US" dirty="0" smtClean="0"/>
              <a:t>d</a:t>
            </a:r>
            <a:r>
              <a:rPr lang="sk-SK" dirty="0" err="1" smtClean="0"/>
              <a:t>ĺžkami</a:t>
            </a:r>
            <a:r>
              <a:rPr lang="sk-SK" dirty="0" smtClean="0"/>
              <a:t>, nečistotami,...</a:t>
            </a:r>
          </a:p>
          <a:p>
            <a:r>
              <a:rPr lang="sk-SK" dirty="0"/>
              <a:t>n</a:t>
            </a:r>
            <a:r>
              <a:rPr lang="sk-SK" dirty="0" smtClean="0"/>
              <a:t>a povrchu „</a:t>
            </a:r>
            <a:r>
              <a:rPr lang="sk-SK" dirty="0" err="1" smtClean="0"/>
              <a:t>window</a:t>
            </a:r>
            <a:r>
              <a:rPr lang="sk-SK" dirty="0" smtClean="0"/>
              <a:t>“ vrstva – veľký </a:t>
            </a:r>
            <a:r>
              <a:rPr lang="sk-SK" dirty="0" err="1" smtClean="0"/>
              <a:t>band</a:t>
            </a:r>
            <a:r>
              <a:rPr lang="sk-SK" dirty="0" smtClean="0"/>
              <a:t> </a:t>
            </a:r>
            <a:r>
              <a:rPr lang="sk-SK" dirty="0" err="1" smtClean="0"/>
              <a:t>gap</a:t>
            </a:r>
            <a:r>
              <a:rPr lang="sk-SK" dirty="0" smtClean="0"/>
              <a:t>, netvoria sa páry </a:t>
            </a:r>
            <a:r>
              <a:rPr lang="sk-SK" dirty="0" err="1" smtClean="0"/>
              <a:t>e-d</a:t>
            </a:r>
            <a:endParaRPr lang="sk-SK" dirty="0" smtClean="0"/>
          </a:p>
          <a:p>
            <a:r>
              <a:rPr lang="sk-SK" dirty="0" smtClean="0"/>
              <a:t>Problém: mnoho materiálov s priamym prechodom a vhodným </a:t>
            </a:r>
            <a:r>
              <a:rPr lang="sk-SK" dirty="0" err="1" smtClean="0"/>
              <a:t>gapom</a:t>
            </a:r>
            <a:r>
              <a:rPr lang="sk-SK" dirty="0" smtClean="0"/>
              <a:t> </a:t>
            </a:r>
          </a:p>
          <a:p>
            <a:r>
              <a:rPr lang="sk-SK" dirty="0" smtClean="0"/>
              <a:t> sa nedá vhodne dopovať aj </a:t>
            </a:r>
            <a:r>
              <a:rPr lang="sk-SK" dirty="0" smtClean="0"/>
              <a:t>n</a:t>
            </a:r>
            <a:r>
              <a:rPr lang="en-US" dirty="0"/>
              <a:t>-</a:t>
            </a:r>
            <a:r>
              <a:rPr lang="sk-SK" dirty="0" smtClean="0"/>
              <a:t> </a:t>
            </a:r>
            <a:r>
              <a:rPr lang="sk-SK" dirty="0" smtClean="0"/>
              <a:t>aj p-typom</a:t>
            </a:r>
          </a:p>
          <a:p>
            <a:r>
              <a:rPr lang="sk-SK" dirty="0" smtClean="0"/>
              <a:t>               - preto sa využívajú </a:t>
            </a:r>
            <a:r>
              <a:rPr lang="sk-SK" dirty="0" err="1" smtClean="0"/>
              <a:t>heteroštruktúry</a:t>
            </a:r>
            <a:r>
              <a:rPr lang="sk-SK" dirty="0" smtClean="0"/>
              <a:t> (</a:t>
            </a:r>
            <a:r>
              <a:rPr lang="sk-SK" dirty="0" err="1" smtClean="0"/>
              <a:t>heteroprechody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17" name="TextBox 1"/>
          <p:cNvSpPr txBox="1"/>
          <p:nvPr/>
        </p:nvSpPr>
        <p:spPr>
          <a:xfrm>
            <a:off x="4089696" y="3503291"/>
            <a:ext cx="643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Časť absorbovanej energie sa mení na teplo – </a:t>
            </a:r>
            <a:r>
              <a:rPr lang="sk-SK" sz="1600" dirty="0" err="1"/>
              <a:t>s</a:t>
            </a:r>
            <a:r>
              <a:rPr lang="sk-SK" sz="1600" dirty="0" err="1" smtClean="0"/>
              <a:t>ol</a:t>
            </a:r>
            <a:r>
              <a:rPr lang="sk-SK" sz="1600" dirty="0" smtClean="0"/>
              <a:t>. článok je aj o 10K teplejší</a:t>
            </a:r>
          </a:p>
          <a:p>
            <a:r>
              <a:rPr lang="sk-SK" sz="1600" dirty="0" smtClean="0"/>
              <a:t>Ohrev znižuje veľkosť </a:t>
            </a:r>
            <a:r>
              <a:rPr lang="sk-SK" sz="1600" dirty="0" err="1" smtClean="0"/>
              <a:t>energ</a:t>
            </a:r>
            <a:r>
              <a:rPr lang="sk-SK" sz="1600" dirty="0" smtClean="0"/>
              <a:t>. medzery</a:t>
            </a:r>
            <a:endParaRPr lang="en-US" sz="1600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847" y="1139108"/>
            <a:ext cx="2286000" cy="10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490" y="1315156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490" y="1650161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1260" y="1402644"/>
            <a:ext cx="1336891" cy="6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Rovná spojovacia šípka 22"/>
          <p:cNvCxnSpPr/>
          <p:nvPr/>
        </p:nvCxnSpPr>
        <p:spPr>
          <a:xfrm flipH="1" flipV="1">
            <a:off x="8704045" y="2058559"/>
            <a:ext cx="559932" cy="30154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9263977" y="2245035"/>
            <a:ext cx="302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sk-SK" dirty="0" err="1" smtClean="0"/>
              <a:t>enovateľ</a:t>
            </a:r>
            <a:r>
              <a:rPr lang="sk-SK" dirty="0" smtClean="0"/>
              <a:t>: </a:t>
            </a:r>
            <a:r>
              <a:rPr lang="en-US" dirty="0" smtClean="0"/>
              <a:t>1000 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010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3192" y="6089904"/>
            <a:ext cx="613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Record:  13%    École </a:t>
            </a:r>
            <a:r>
              <a:rPr lang="fr-FR" dirty="0"/>
              <a:t>Polytechnique Fédérale de </a:t>
            </a:r>
            <a:r>
              <a:rPr lang="fr-FR" dirty="0" smtClean="0"/>
              <a:t>Lausanne</a:t>
            </a:r>
          </a:p>
          <a:p>
            <a:r>
              <a:rPr lang="fr-FR" dirty="0" smtClean="0"/>
              <a:t>Main advantage: low cost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" y="4592"/>
            <a:ext cx="12042649" cy="61218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485632" y="6484882"/>
            <a:ext cx="452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https://www.nrel.gov/pv/cell-efficiency.html</a:t>
            </a:r>
          </a:p>
        </p:txBody>
      </p:sp>
    </p:spTree>
    <p:extLst>
      <p:ext uri="{BB962C8B-B14F-4D97-AF65-F5344CB8AC3E}">
        <p14:creationId xmlns:p14="http://schemas.microsoft.com/office/powerpoint/2010/main" val="1570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069" y="1041993"/>
            <a:ext cx="54115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47529" y="404664"/>
            <a:ext cx="829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Polovodičový solárny článok </a:t>
            </a:r>
            <a:r>
              <a:rPr lang="sk-SK" sz="1600" b="1" dirty="0" smtClean="0"/>
              <a:t>– </a:t>
            </a:r>
            <a:r>
              <a:rPr lang="en-US" sz="1600" b="1" dirty="0" err="1" smtClean="0"/>
              <a:t>heter</a:t>
            </a:r>
            <a:r>
              <a:rPr lang="sk-SK" sz="1600" b="1" dirty="0" err="1" smtClean="0"/>
              <a:t>oštruktúra</a:t>
            </a:r>
            <a:r>
              <a:rPr lang="sk-SK" sz="1600" b="1" dirty="0" smtClean="0"/>
              <a:t>,     pri </a:t>
            </a:r>
            <a:r>
              <a:rPr lang="sk-SK" sz="1600" b="1" dirty="0"/>
              <a:t>osvetlení </a:t>
            </a:r>
            <a:r>
              <a:rPr lang="sk-SK" sz="1600" b="1" dirty="0" smtClean="0"/>
              <a:t>sa generujú dodatočné </a:t>
            </a:r>
            <a:r>
              <a:rPr lang="sk-SK" sz="1600" b="1" dirty="0"/>
              <a:t>el. </a:t>
            </a:r>
            <a:r>
              <a:rPr lang="sk-SK" sz="1600" b="1" dirty="0"/>
              <a:t>a diery</a:t>
            </a:r>
            <a:endParaRPr lang="sk-SK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7569" y="5157193"/>
            <a:ext cx="6832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n</a:t>
            </a:r>
            <a:r>
              <a:rPr lang="sk-SK" sz="1600" b="1" dirty="0"/>
              <a:t>a oboch stranách </a:t>
            </a:r>
            <a:r>
              <a:rPr lang="sk-SK" sz="1600" b="1" dirty="0" err="1"/>
              <a:t>absorbéru</a:t>
            </a:r>
            <a:r>
              <a:rPr lang="sk-SK" sz="1600" b="1" dirty="0"/>
              <a:t> potrebujeme polopriepustné „membrány“</a:t>
            </a:r>
          </a:p>
          <a:p>
            <a:r>
              <a:rPr lang="sk-SK" sz="1600" b="1" dirty="0"/>
              <a:t>a</a:t>
            </a:r>
            <a:r>
              <a:rPr lang="sk-SK" sz="1600" b="1" dirty="0"/>
              <a:t>by </a:t>
            </a:r>
            <a:r>
              <a:rPr lang="sk-SK" sz="1600" b="1" dirty="0" smtClean="0"/>
              <a:t>elektróny </a:t>
            </a:r>
            <a:r>
              <a:rPr lang="sk-SK" sz="1600" b="1" dirty="0"/>
              <a:t>tiekli len doľava a diery len doprava</a:t>
            </a:r>
          </a:p>
          <a:p>
            <a:r>
              <a:rPr lang="sk-SK" sz="1600" b="1" dirty="0"/>
              <a:t>Membrána  vľavo musí mať veľkú vodivosť pre </a:t>
            </a:r>
            <a:r>
              <a:rPr lang="sk-SK" sz="1600" b="1" dirty="0" smtClean="0"/>
              <a:t>elektróny </a:t>
            </a:r>
            <a:r>
              <a:rPr lang="sk-SK" sz="1600" b="1" dirty="0"/>
              <a:t>a malú pre diery </a:t>
            </a:r>
          </a:p>
          <a:p>
            <a:r>
              <a:rPr lang="sk-SK" sz="1600" b="1" dirty="0"/>
              <a:t>Väčší </a:t>
            </a:r>
            <a:r>
              <a:rPr lang="sk-SK" sz="1600" b="1" dirty="0" smtClean="0"/>
              <a:t>zakázaný </a:t>
            </a:r>
            <a:r>
              <a:rPr lang="sk-SK" sz="1600" b="1" dirty="0"/>
              <a:t>pás tvorí  </a:t>
            </a:r>
            <a:r>
              <a:rPr lang="sk-SK" sz="1600" b="1" dirty="0" err="1" smtClean="0"/>
              <a:t>energiovú</a:t>
            </a:r>
            <a:r>
              <a:rPr lang="sk-SK" sz="1600" b="1" dirty="0" smtClean="0"/>
              <a:t> bariéru  </a:t>
            </a:r>
            <a:r>
              <a:rPr lang="sk-SK" sz="1600" b="1" dirty="0"/>
              <a:t>vo </a:t>
            </a:r>
            <a:r>
              <a:rPr lang="sk-SK" sz="1600" b="1" dirty="0" smtClean="0"/>
              <a:t>valenčnom </a:t>
            </a:r>
            <a:r>
              <a:rPr lang="sk-SK" sz="1600" b="1" dirty="0"/>
              <a:t>p</a:t>
            </a:r>
            <a:r>
              <a:rPr lang="sk-SK" sz="1600" b="1" dirty="0"/>
              <a:t>áse pre  diery</a:t>
            </a:r>
          </a:p>
          <a:p>
            <a:r>
              <a:rPr lang="sk-SK" sz="1600" b="1" dirty="0"/>
              <a:t>Kovový kontakt pri povrchu polovodiča spôsobí spojenie </a:t>
            </a:r>
            <a:r>
              <a:rPr lang="sk-SK" sz="1600" b="1" dirty="0" err="1"/>
              <a:t>Fermiho</a:t>
            </a:r>
            <a:r>
              <a:rPr lang="sk-SK" sz="1600" b="1" dirty="0"/>
              <a:t> </a:t>
            </a:r>
            <a:r>
              <a:rPr lang="sk-SK" sz="1600" b="1" dirty="0" err="1"/>
              <a:t>kvazihladín</a:t>
            </a:r>
            <a:endParaRPr lang="sk-SK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4298" y="1903844"/>
            <a:ext cx="4288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 </a:t>
            </a:r>
            <a:r>
              <a:rPr lang="sk-SK" sz="1600" b="1" dirty="0"/>
              <a:t>rôzne materiály</a:t>
            </a:r>
          </a:p>
          <a:p>
            <a:r>
              <a:rPr lang="sk-SK" sz="1600" b="1" dirty="0"/>
              <a:t>absorbujúci polovodič v strede</a:t>
            </a:r>
          </a:p>
          <a:p>
            <a:r>
              <a:rPr lang="sk-SK" sz="1600" b="1" dirty="0"/>
              <a:t>s menšou </a:t>
            </a:r>
            <a:r>
              <a:rPr lang="sk-SK" sz="1600" b="1" dirty="0" err="1" smtClean="0"/>
              <a:t>energiovou</a:t>
            </a:r>
            <a:r>
              <a:rPr lang="sk-SK" sz="1600" b="1" dirty="0" smtClean="0"/>
              <a:t> </a:t>
            </a:r>
            <a:r>
              <a:rPr lang="en-US" sz="1600" b="1" dirty="0"/>
              <a:t>m</a:t>
            </a:r>
            <a:r>
              <a:rPr lang="sk-SK" sz="1600" b="1" dirty="0" err="1"/>
              <a:t>edzerou</a:t>
            </a:r>
            <a:endParaRPr lang="sk-SK" sz="1600" b="1" dirty="0"/>
          </a:p>
          <a:p>
            <a:r>
              <a:rPr lang="sk-SK" sz="1600" b="1" dirty="0"/>
              <a:t>po stranách – </a:t>
            </a:r>
            <a:r>
              <a:rPr lang="sk-SK" sz="1600" b="1" dirty="0" err="1"/>
              <a:t>mebrány</a:t>
            </a:r>
            <a:r>
              <a:rPr lang="sk-SK" sz="1600" b="1" dirty="0"/>
              <a:t> s </a:t>
            </a:r>
            <a:r>
              <a:rPr lang="sk-SK" sz="1600" b="1" dirty="0" smtClean="0"/>
              <a:t>rôznou </a:t>
            </a:r>
            <a:r>
              <a:rPr lang="sk-SK" sz="1600" b="1" dirty="0" err="1" smtClean="0"/>
              <a:t>el</a:t>
            </a:r>
            <a:r>
              <a:rPr lang="sk-SK" sz="1600" b="1" dirty="0" smtClean="0"/>
              <a:t> </a:t>
            </a:r>
            <a:r>
              <a:rPr lang="sk-SK" sz="1600" b="1" dirty="0"/>
              <a:t>. </a:t>
            </a:r>
            <a:r>
              <a:rPr lang="sk-SK" sz="1600" b="1" dirty="0"/>
              <a:t>afinitou </a:t>
            </a:r>
            <a:r>
              <a:rPr lang="sk-SK" sz="1600" b="1" dirty="0" err="1">
                <a:latin typeface="Symbol" pitchFamily="18" charset="2"/>
              </a:rPr>
              <a:t>c</a:t>
            </a:r>
            <a:r>
              <a:rPr lang="sk-SK" sz="1600" b="1" baseline="-25000" dirty="0" err="1"/>
              <a:t>e</a:t>
            </a:r>
            <a:endParaRPr lang="sk-SK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489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1203</Words>
  <Application>Microsoft Office PowerPoint</Application>
  <PresentationFormat>Širokouhlá</PresentationFormat>
  <Paragraphs>179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9. Juicy Solar Cell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FMFI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Juicy Solar Cell</dc:title>
  <dc:creator>TR</dc:creator>
  <cp:lastModifiedBy>Roch Tomáš</cp:lastModifiedBy>
  <cp:revision>49</cp:revision>
  <dcterms:created xsi:type="dcterms:W3CDTF">2023-10-31T14:41:43Z</dcterms:created>
  <dcterms:modified xsi:type="dcterms:W3CDTF">2023-11-02T07:46:54Z</dcterms:modified>
</cp:coreProperties>
</file>